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embeddedFontLst>
    <p:embeddedFont>
      <p:font typeface="Liter" charset="-122" pitchFamily="34"/>
      <p:regular r:id="rId22"/>
    </p:embeddedFont>
    <p:embeddedFont>
      <p:font typeface="MiSans" charset="-122" pitchFamily="34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E3A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707403dde92b2893f6f7941aec0d887c50f55bbf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E3A5F">
                  <a:alpha val="95000"/>
                </a:srgbClr>
              </a:gs>
              <a:gs pos="50000">
                <a:srgbClr val="1E3A5F">
                  <a:alpha val="85000"/>
                </a:srgbClr>
              </a:gs>
              <a:gs pos="100000">
                <a:srgbClr val="4A6FA5">
                  <a:alpha val="7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1504950"/>
            <a:ext cx="2609850" cy="342900"/>
          </a:xfrm>
          <a:custGeom>
            <a:avLst/>
            <a:gdLst/>
            <a:ahLst/>
            <a:cxnLst/>
            <a:rect l="l" t="t" r="r" b="b"/>
            <a:pathLst>
              <a:path w="2609850" h="342900">
                <a:moveTo>
                  <a:pt x="0" y="0"/>
                </a:moveTo>
                <a:lnTo>
                  <a:pt x="2609850" y="0"/>
                </a:lnTo>
                <a:lnTo>
                  <a:pt x="260985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" name="Text 2"/>
          <p:cNvSpPr/>
          <p:nvPr/>
        </p:nvSpPr>
        <p:spPr>
          <a:xfrm>
            <a:off x="381000" y="1504950"/>
            <a:ext cx="2676525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BUSINESS ANALYSIS CASE STUDY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305050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 Logistics Tool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Evaluation Framework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248150"/>
            <a:ext cx="742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7FAFC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Data-Driven Vendor Selection for Cross-Border Trade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09575" y="491484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46961" y="73819"/>
                  <a:pt x="30956" y="57814"/>
                  <a:pt x="30956" y="38100"/>
                </a:cubicBezTo>
                <a:cubicBezTo>
                  <a:pt x="30956" y="18386"/>
                  <a:pt x="46961" y="2381"/>
                  <a:pt x="66675" y="2381"/>
                </a:cubicBezTo>
                <a:cubicBezTo>
                  <a:pt x="86389" y="2381"/>
                  <a:pt x="102394" y="18386"/>
                  <a:pt x="102394" y="38100"/>
                </a:cubicBezTo>
                <a:cubicBezTo>
                  <a:pt x="102394" y="57814"/>
                  <a:pt x="86389" y="73819"/>
                  <a:pt x="66675" y="73819"/>
                </a:cubicBezTo>
                <a:close/>
                <a:moveTo>
                  <a:pt x="57596" y="90488"/>
                </a:moveTo>
                <a:lnTo>
                  <a:pt x="75754" y="90488"/>
                </a:lnTo>
                <a:cubicBezTo>
                  <a:pt x="78641" y="90488"/>
                  <a:pt x="80962" y="92809"/>
                  <a:pt x="80962" y="95696"/>
                </a:cubicBezTo>
                <a:cubicBezTo>
                  <a:pt x="80962" y="96947"/>
                  <a:pt x="80516" y="98137"/>
                  <a:pt x="79712" y="99090"/>
                </a:cubicBezTo>
                <a:lnTo>
                  <a:pt x="71557" y="108615"/>
                </a:lnTo>
                <a:lnTo>
                  <a:pt x="80784" y="142875"/>
                </a:lnTo>
                <a:lnTo>
                  <a:pt x="80962" y="142875"/>
                </a:lnTo>
                <a:lnTo>
                  <a:pt x="91261" y="101650"/>
                </a:lnTo>
                <a:cubicBezTo>
                  <a:pt x="91916" y="99060"/>
                  <a:pt x="94565" y="97482"/>
                  <a:pt x="97066" y="98435"/>
                </a:cubicBezTo>
                <a:cubicBezTo>
                  <a:pt x="115491" y="105460"/>
                  <a:pt x="128588" y="123319"/>
                  <a:pt x="128588" y="144214"/>
                </a:cubicBezTo>
                <a:cubicBezTo>
                  <a:pt x="128588" y="148709"/>
                  <a:pt x="124926" y="152370"/>
                  <a:pt x="120432" y="152370"/>
                </a:cubicBezTo>
                <a:lnTo>
                  <a:pt x="12918" y="152400"/>
                </a:lnTo>
                <a:cubicBezTo>
                  <a:pt x="8424" y="152400"/>
                  <a:pt x="4763" y="148739"/>
                  <a:pt x="4763" y="144244"/>
                </a:cubicBezTo>
                <a:cubicBezTo>
                  <a:pt x="4763" y="123349"/>
                  <a:pt x="17859" y="105489"/>
                  <a:pt x="36284" y="98465"/>
                </a:cubicBezTo>
                <a:cubicBezTo>
                  <a:pt x="38785" y="97512"/>
                  <a:pt x="41434" y="99090"/>
                  <a:pt x="42089" y="101679"/>
                </a:cubicBezTo>
                <a:lnTo>
                  <a:pt x="52388" y="142905"/>
                </a:lnTo>
                <a:lnTo>
                  <a:pt x="52566" y="142905"/>
                </a:lnTo>
                <a:lnTo>
                  <a:pt x="61793" y="108645"/>
                </a:lnTo>
                <a:lnTo>
                  <a:pt x="53638" y="99120"/>
                </a:lnTo>
                <a:cubicBezTo>
                  <a:pt x="52834" y="98167"/>
                  <a:pt x="52388" y="96976"/>
                  <a:pt x="52388" y="95726"/>
                </a:cubicBezTo>
                <a:cubicBezTo>
                  <a:pt x="52388" y="92839"/>
                  <a:pt x="54709" y="90517"/>
                  <a:pt x="57596" y="90517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9" name="Text 6"/>
          <p:cNvSpPr/>
          <p:nvPr/>
        </p:nvSpPr>
        <p:spPr>
          <a:xfrm>
            <a:off x="647700" y="4857691"/>
            <a:ext cx="1933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7FAFC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Breck Onwona Agyekum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765048" y="4914841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9050" y="0"/>
                </a:moveTo>
                <a:cubicBezTo>
                  <a:pt x="8543" y="0"/>
                  <a:pt x="0" y="8543"/>
                  <a:pt x="0" y="19050"/>
                </a:cubicBezTo>
                <a:lnTo>
                  <a:pt x="0" y="133350"/>
                </a:lnTo>
                <a:cubicBezTo>
                  <a:pt x="0" y="143857"/>
                  <a:pt x="8543" y="152400"/>
                  <a:pt x="19050" y="152400"/>
                </a:cubicBezTo>
                <a:lnTo>
                  <a:pt x="95250" y="152400"/>
                </a:lnTo>
                <a:cubicBezTo>
                  <a:pt x="105757" y="152400"/>
                  <a:pt x="114300" y="143857"/>
                  <a:pt x="114300" y="133350"/>
                </a:cubicBezTo>
                <a:lnTo>
                  <a:pt x="114300" y="19050"/>
                </a:lnTo>
                <a:cubicBezTo>
                  <a:pt x="114300" y="8543"/>
                  <a:pt x="105757" y="0"/>
                  <a:pt x="95250" y="0"/>
                </a:cubicBezTo>
                <a:lnTo>
                  <a:pt x="19050" y="0"/>
                </a:lnTo>
                <a:close/>
                <a:moveTo>
                  <a:pt x="52388" y="104775"/>
                </a:moveTo>
                <a:lnTo>
                  <a:pt x="61912" y="104775"/>
                </a:lnTo>
                <a:cubicBezTo>
                  <a:pt x="67181" y="104775"/>
                  <a:pt x="71438" y="109031"/>
                  <a:pt x="71438" y="114300"/>
                </a:cubicBezTo>
                <a:lnTo>
                  <a:pt x="71438" y="138113"/>
                </a:lnTo>
                <a:lnTo>
                  <a:pt x="42863" y="138113"/>
                </a:lnTo>
                <a:lnTo>
                  <a:pt x="42863" y="114300"/>
                </a:lnTo>
                <a:cubicBezTo>
                  <a:pt x="42863" y="109031"/>
                  <a:pt x="47119" y="104775"/>
                  <a:pt x="52388" y="104775"/>
                </a:cubicBezTo>
                <a:close/>
                <a:moveTo>
                  <a:pt x="28575" y="33338"/>
                </a:moveTo>
                <a:cubicBezTo>
                  <a:pt x="28575" y="30718"/>
                  <a:pt x="30718" y="28575"/>
                  <a:pt x="33338" y="28575"/>
                </a:cubicBezTo>
                <a:lnTo>
                  <a:pt x="42863" y="28575"/>
                </a:lnTo>
                <a:cubicBezTo>
                  <a:pt x="45482" y="28575"/>
                  <a:pt x="47625" y="30718"/>
                  <a:pt x="47625" y="33338"/>
                </a:cubicBezTo>
                <a:lnTo>
                  <a:pt x="47625" y="42863"/>
                </a:lnTo>
                <a:cubicBezTo>
                  <a:pt x="47625" y="45482"/>
                  <a:pt x="45482" y="47625"/>
                  <a:pt x="42863" y="47625"/>
                </a:cubicBezTo>
                <a:lnTo>
                  <a:pt x="33338" y="47625"/>
                </a:lnTo>
                <a:cubicBezTo>
                  <a:pt x="30718" y="47625"/>
                  <a:pt x="28575" y="45482"/>
                  <a:pt x="28575" y="42863"/>
                </a:cubicBezTo>
                <a:lnTo>
                  <a:pt x="28575" y="33338"/>
                </a:lnTo>
                <a:close/>
                <a:moveTo>
                  <a:pt x="71438" y="28575"/>
                </a:moveTo>
                <a:lnTo>
                  <a:pt x="80962" y="28575"/>
                </a:lnTo>
                <a:cubicBezTo>
                  <a:pt x="83582" y="28575"/>
                  <a:pt x="85725" y="30718"/>
                  <a:pt x="85725" y="33338"/>
                </a:cubicBezTo>
                <a:lnTo>
                  <a:pt x="85725" y="42863"/>
                </a:lnTo>
                <a:cubicBezTo>
                  <a:pt x="85725" y="45482"/>
                  <a:pt x="83582" y="47625"/>
                  <a:pt x="80962" y="47625"/>
                </a:cubicBezTo>
                <a:lnTo>
                  <a:pt x="71438" y="47625"/>
                </a:lnTo>
                <a:cubicBezTo>
                  <a:pt x="68818" y="47625"/>
                  <a:pt x="66675" y="45482"/>
                  <a:pt x="66675" y="42863"/>
                </a:cubicBezTo>
                <a:lnTo>
                  <a:pt x="66675" y="33338"/>
                </a:lnTo>
                <a:cubicBezTo>
                  <a:pt x="66675" y="30718"/>
                  <a:pt x="68818" y="28575"/>
                  <a:pt x="71438" y="28575"/>
                </a:cubicBezTo>
                <a:close/>
                <a:moveTo>
                  <a:pt x="28575" y="71438"/>
                </a:moveTo>
                <a:cubicBezTo>
                  <a:pt x="28575" y="68818"/>
                  <a:pt x="30718" y="66675"/>
                  <a:pt x="33338" y="66675"/>
                </a:cubicBezTo>
                <a:lnTo>
                  <a:pt x="42863" y="66675"/>
                </a:lnTo>
                <a:cubicBezTo>
                  <a:pt x="45482" y="66675"/>
                  <a:pt x="47625" y="68818"/>
                  <a:pt x="47625" y="71438"/>
                </a:cubicBezTo>
                <a:lnTo>
                  <a:pt x="47625" y="80962"/>
                </a:lnTo>
                <a:cubicBezTo>
                  <a:pt x="47625" y="83582"/>
                  <a:pt x="45482" y="85725"/>
                  <a:pt x="42863" y="85725"/>
                </a:cubicBezTo>
                <a:lnTo>
                  <a:pt x="33338" y="85725"/>
                </a:lnTo>
                <a:cubicBezTo>
                  <a:pt x="30718" y="85725"/>
                  <a:pt x="28575" y="83582"/>
                  <a:pt x="28575" y="80962"/>
                </a:cubicBezTo>
                <a:lnTo>
                  <a:pt x="28575" y="71438"/>
                </a:lnTo>
                <a:close/>
                <a:moveTo>
                  <a:pt x="71438" y="66675"/>
                </a:moveTo>
                <a:lnTo>
                  <a:pt x="80962" y="66675"/>
                </a:lnTo>
                <a:cubicBezTo>
                  <a:pt x="83582" y="66675"/>
                  <a:pt x="85725" y="68818"/>
                  <a:pt x="85725" y="71438"/>
                </a:cubicBezTo>
                <a:lnTo>
                  <a:pt x="85725" y="80962"/>
                </a:lnTo>
                <a:cubicBezTo>
                  <a:pt x="85725" y="83582"/>
                  <a:pt x="83582" y="85725"/>
                  <a:pt x="80962" y="85725"/>
                </a:cubicBezTo>
                <a:lnTo>
                  <a:pt x="71438" y="85725"/>
                </a:lnTo>
                <a:cubicBezTo>
                  <a:pt x="68818" y="85725"/>
                  <a:pt x="66675" y="83582"/>
                  <a:pt x="66675" y="80962"/>
                </a:cubicBezTo>
                <a:lnTo>
                  <a:pt x="66675" y="71438"/>
                </a:lnTo>
                <a:cubicBezTo>
                  <a:pt x="66675" y="68818"/>
                  <a:pt x="68818" y="66675"/>
                  <a:pt x="71438" y="66675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1" name="Text 8"/>
          <p:cNvSpPr/>
          <p:nvPr/>
        </p:nvSpPr>
        <p:spPr>
          <a:xfrm>
            <a:off x="2993648" y="4857691"/>
            <a:ext cx="1933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7FAFC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Africa Trade Desk (ATD)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09575" y="62865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43369" y="0"/>
                  <a:pt x="47625" y="4256"/>
                  <a:pt x="47625" y="9525"/>
                </a:cubicBezTo>
                <a:lnTo>
                  <a:pt x="47625" y="19050"/>
                </a:lnTo>
                <a:lnTo>
                  <a:pt x="85725" y="19050"/>
                </a:lnTo>
                <a:lnTo>
                  <a:pt x="85725" y="9525"/>
                </a:lnTo>
                <a:cubicBezTo>
                  <a:pt x="85725" y="4256"/>
                  <a:pt x="89981" y="0"/>
                  <a:pt x="95250" y="0"/>
                </a:cubicBezTo>
                <a:cubicBezTo>
                  <a:pt x="100519" y="0"/>
                  <a:pt x="104775" y="4256"/>
                  <a:pt x="104775" y="9525"/>
                </a:cubicBezTo>
                <a:lnTo>
                  <a:pt x="104775" y="19050"/>
                </a:lnTo>
                <a:lnTo>
                  <a:pt x="114300" y="19050"/>
                </a:lnTo>
                <a:cubicBezTo>
                  <a:pt x="124807" y="19050"/>
                  <a:pt x="133350" y="27593"/>
                  <a:pt x="133350" y="38100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38100"/>
                </a:lnTo>
                <a:cubicBezTo>
                  <a:pt x="0" y="27593"/>
                  <a:pt x="8543" y="19050"/>
                  <a:pt x="19050" y="19050"/>
                </a:cubicBezTo>
                <a:lnTo>
                  <a:pt x="28575" y="19050"/>
                </a:lnTo>
                <a:lnTo>
                  <a:pt x="28575" y="9525"/>
                </a:lnTo>
                <a:cubicBezTo>
                  <a:pt x="28575" y="4256"/>
                  <a:pt x="32831" y="0"/>
                  <a:pt x="38100" y="0"/>
                </a:cubicBezTo>
                <a:close/>
                <a:moveTo>
                  <a:pt x="19050" y="71438"/>
                </a:moveTo>
                <a:lnTo>
                  <a:pt x="19050" y="80962"/>
                </a:lnTo>
                <a:cubicBezTo>
                  <a:pt x="19050" y="83582"/>
                  <a:pt x="21193" y="85725"/>
                  <a:pt x="23813" y="85725"/>
                </a:cubicBezTo>
                <a:lnTo>
                  <a:pt x="33338" y="85725"/>
                </a:lnTo>
                <a:cubicBezTo>
                  <a:pt x="35957" y="85725"/>
                  <a:pt x="38100" y="83582"/>
                  <a:pt x="38100" y="80962"/>
                </a:cubicBezTo>
                <a:lnTo>
                  <a:pt x="38100" y="71438"/>
                </a:lnTo>
                <a:cubicBezTo>
                  <a:pt x="38100" y="68818"/>
                  <a:pt x="35957" y="66675"/>
                  <a:pt x="33338" y="66675"/>
                </a:cubicBezTo>
                <a:lnTo>
                  <a:pt x="23813" y="66675"/>
                </a:lnTo>
                <a:cubicBezTo>
                  <a:pt x="21193" y="66675"/>
                  <a:pt x="19050" y="68818"/>
                  <a:pt x="19050" y="71438"/>
                </a:cubicBezTo>
                <a:close/>
                <a:moveTo>
                  <a:pt x="57150" y="71438"/>
                </a:moveTo>
                <a:lnTo>
                  <a:pt x="57150" y="80962"/>
                </a:lnTo>
                <a:cubicBezTo>
                  <a:pt x="57150" y="83582"/>
                  <a:pt x="59293" y="85725"/>
                  <a:pt x="61912" y="85725"/>
                </a:cubicBezTo>
                <a:lnTo>
                  <a:pt x="71438" y="85725"/>
                </a:lnTo>
                <a:cubicBezTo>
                  <a:pt x="74057" y="85725"/>
                  <a:pt x="76200" y="83582"/>
                  <a:pt x="76200" y="80962"/>
                </a:cubicBezTo>
                <a:lnTo>
                  <a:pt x="76200" y="71438"/>
                </a:lnTo>
                <a:cubicBezTo>
                  <a:pt x="76200" y="68818"/>
                  <a:pt x="74057" y="66675"/>
                  <a:pt x="71438" y="66675"/>
                </a:cubicBezTo>
                <a:lnTo>
                  <a:pt x="61912" y="66675"/>
                </a:lnTo>
                <a:cubicBezTo>
                  <a:pt x="59293" y="66675"/>
                  <a:pt x="57150" y="68818"/>
                  <a:pt x="57150" y="71438"/>
                </a:cubicBezTo>
                <a:close/>
                <a:moveTo>
                  <a:pt x="100013" y="66675"/>
                </a:moveTo>
                <a:cubicBezTo>
                  <a:pt x="97393" y="66675"/>
                  <a:pt x="95250" y="68818"/>
                  <a:pt x="95250" y="71438"/>
                </a:cubicBezTo>
                <a:lnTo>
                  <a:pt x="95250" y="80962"/>
                </a:lnTo>
                <a:cubicBezTo>
                  <a:pt x="95250" y="83582"/>
                  <a:pt x="97393" y="85725"/>
                  <a:pt x="100013" y="85725"/>
                </a:cubicBezTo>
                <a:lnTo>
                  <a:pt x="109537" y="85725"/>
                </a:lnTo>
                <a:cubicBezTo>
                  <a:pt x="112157" y="85725"/>
                  <a:pt x="114300" y="83582"/>
                  <a:pt x="114300" y="80962"/>
                </a:cubicBezTo>
                <a:lnTo>
                  <a:pt x="114300" y="71438"/>
                </a:lnTo>
                <a:cubicBezTo>
                  <a:pt x="114300" y="68818"/>
                  <a:pt x="112157" y="66675"/>
                  <a:pt x="109537" y="66675"/>
                </a:cubicBezTo>
                <a:lnTo>
                  <a:pt x="100013" y="66675"/>
                </a:lnTo>
                <a:close/>
                <a:moveTo>
                  <a:pt x="19050" y="109537"/>
                </a:moveTo>
                <a:lnTo>
                  <a:pt x="19050" y="119062"/>
                </a:lnTo>
                <a:cubicBezTo>
                  <a:pt x="19050" y="121682"/>
                  <a:pt x="21193" y="123825"/>
                  <a:pt x="23813" y="123825"/>
                </a:cubicBezTo>
                <a:lnTo>
                  <a:pt x="33338" y="123825"/>
                </a:lnTo>
                <a:cubicBezTo>
                  <a:pt x="35957" y="123825"/>
                  <a:pt x="38100" y="121682"/>
                  <a:pt x="38100" y="119062"/>
                </a:cubicBezTo>
                <a:lnTo>
                  <a:pt x="38100" y="109537"/>
                </a:lnTo>
                <a:cubicBezTo>
                  <a:pt x="38100" y="106918"/>
                  <a:pt x="35957" y="104775"/>
                  <a:pt x="33338" y="104775"/>
                </a:cubicBezTo>
                <a:lnTo>
                  <a:pt x="23813" y="104775"/>
                </a:lnTo>
                <a:cubicBezTo>
                  <a:pt x="21193" y="104775"/>
                  <a:pt x="19050" y="106918"/>
                  <a:pt x="19050" y="109537"/>
                </a:cubicBezTo>
                <a:close/>
                <a:moveTo>
                  <a:pt x="61912" y="104775"/>
                </a:moveTo>
                <a:cubicBezTo>
                  <a:pt x="59293" y="104775"/>
                  <a:pt x="57150" y="106918"/>
                  <a:pt x="57150" y="109537"/>
                </a:cubicBezTo>
                <a:lnTo>
                  <a:pt x="57150" y="119062"/>
                </a:lnTo>
                <a:cubicBezTo>
                  <a:pt x="57150" y="121682"/>
                  <a:pt x="59293" y="123825"/>
                  <a:pt x="61912" y="123825"/>
                </a:cubicBezTo>
                <a:lnTo>
                  <a:pt x="71438" y="123825"/>
                </a:lnTo>
                <a:cubicBezTo>
                  <a:pt x="74057" y="123825"/>
                  <a:pt x="76200" y="121682"/>
                  <a:pt x="76200" y="119062"/>
                </a:cubicBezTo>
                <a:lnTo>
                  <a:pt x="76200" y="109537"/>
                </a:lnTo>
                <a:cubicBezTo>
                  <a:pt x="76200" y="106918"/>
                  <a:pt x="74057" y="104775"/>
                  <a:pt x="71438" y="104775"/>
                </a:cubicBezTo>
                <a:lnTo>
                  <a:pt x="61912" y="104775"/>
                </a:lnTo>
                <a:close/>
                <a:moveTo>
                  <a:pt x="95250" y="109537"/>
                </a:moveTo>
                <a:lnTo>
                  <a:pt x="95250" y="119062"/>
                </a:lnTo>
                <a:cubicBezTo>
                  <a:pt x="95250" y="121682"/>
                  <a:pt x="97393" y="123825"/>
                  <a:pt x="100013" y="123825"/>
                </a:cubicBezTo>
                <a:lnTo>
                  <a:pt x="109537" y="123825"/>
                </a:lnTo>
                <a:cubicBezTo>
                  <a:pt x="112157" y="123825"/>
                  <a:pt x="114300" y="121682"/>
                  <a:pt x="114300" y="119062"/>
                </a:cubicBezTo>
                <a:lnTo>
                  <a:pt x="114300" y="109537"/>
                </a:lnTo>
                <a:cubicBezTo>
                  <a:pt x="114300" y="106918"/>
                  <a:pt x="112157" y="104775"/>
                  <a:pt x="109537" y="104775"/>
                </a:cubicBezTo>
                <a:lnTo>
                  <a:pt x="100013" y="104775"/>
                </a:lnTo>
                <a:cubicBezTo>
                  <a:pt x="97393" y="104775"/>
                  <a:pt x="95250" y="106918"/>
                  <a:pt x="95250" y="109537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3" name="Text 10"/>
          <p:cNvSpPr/>
          <p:nvPr/>
        </p:nvSpPr>
        <p:spPr>
          <a:xfrm>
            <a:off x="647700" y="6248400"/>
            <a:ext cx="1609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7FAFC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April–September 2025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401056" y="6286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5" name="Text 12"/>
          <p:cNvSpPr/>
          <p:nvPr/>
        </p:nvSpPr>
        <p:spPr>
          <a:xfrm>
            <a:off x="9648706" y="6248400"/>
            <a:ext cx="2238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7FAFC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Business Analyst &amp; Data Analyst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701" y="373701"/>
            <a:ext cx="11509995" cy="18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0" b="1" spc="51" kern="0" dirty="0">
                <a:solidFill>
                  <a:srgbClr val="D9770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QUANTIFIABLE VALUE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3701" y="635292"/>
            <a:ext cx="11668818" cy="4484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31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Business Impact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3701" y="1158474"/>
            <a:ext cx="11528680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Measurable improvements and risk mitigation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3701" y="1569545"/>
            <a:ext cx="11444598" cy="3662271"/>
          </a:xfrm>
          <a:custGeom>
            <a:avLst/>
            <a:gdLst/>
            <a:ahLst/>
            <a:cxnLst/>
            <a:rect l="l" t="t" r="r" b="b"/>
            <a:pathLst>
              <a:path w="11444598" h="3662271">
                <a:moveTo>
                  <a:pt x="74747" y="0"/>
                </a:moveTo>
                <a:lnTo>
                  <a:pt x="11369851" y="0"/>
                </a:lnTo>
                <a:cubicBezTo>
                  <a:pt x="11411132" y="0"/>
                  <a:pt x="11444598" y="33465"/>
                  <a:pt x="11444598" y="74747"/>
                </a:cubicBezTo>
                <a:lnTo>
                  <a:pt x="11444598" y="3587524"/>
                </a:lnTo>
                <a:cubicBezTo>
                  <a:pt x="11444598" y="3628806"/>
                  <a:pt x="11411132" y="3662271"/>
                  <a:pt x="11369851" y="3662271"/>
                </a:cubicBezTo>
                <a:lnTo>
                  <a:pt x="74747" y="3662271"/>
                </a:lnTo>
                <a:cubicBezTo>
                  <a:pt x="33465" y="3662271"/>
                  <a:pt x="0" y="3628806"/>
                  <a:pt x="0" y="3587524"/>
                </a:cubicBezTo>
                <a:lnTo>
                  <a:pt x="0" y="74747"/>
                </a:lnTo>
                <a:cubicBezTo>
                  <a:pt x="0" y="33493"/>
                  <a:pt x="33493" y="0"/>
                  <a:pt x="7474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0138" dist="93425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73701" y="1569545"/>
            <a:ext cx="11444598" cy="560552"/>
          </a:xfrm>
          <a:custGeom>
            <a:avLst/>
            <a:gdLst/>
            <a:ahLst/>
            <a:cxnLst/>
            <a:rect l="l" t="t" r="r" b="b"/>
            <a:pathLst>
              <a:path w="11444598" h="560552">
                <a:moveTo>
                  <a:pt x="0" y="0"/>
                </a:moveTo>
                <a:lnTo>
                  <a:pt x="11444598" y="0"/>
                </a:lnTo>
                <a:lnTo>
                  <a:pt x="11444598" y="560552"/>
                </a:lnTo>
                <a:lnTo>
                  <a:pt x="0" y="560552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7" name="Shape 5"/>
          <p:cNvSpPr/>
          <p:nvPr/>
        </p:nvSpPr>
        <p:spPr>
          <a:xfrm>
            <a:off x="546538" y="1756395"/>
            <a:ext cx="186851" cy="186851"/>
          </a:xfrm>
          <a:custGeom>
            <a:avLst/>
            <a:gdLst/>
            <a:ahLst/>
            <a:cxnLst/>
            <a:rect l="l" t="t" r="r" b="b"/>
            <a:pathLst>
              <a:path w="186851" h="186851">
                <a:moveTo>
                  <a:pt x="23356" y="23356"/>
                </a:moveTo>
                <a:cubicBezTo>
                  <a:pt x="23356" y="16897"/>
                  <a:pt x="18138" y="11678"/>
                  <a:pt x="11678" y="11678"/>
                </a:cubicBezTo>
                <a:cubicBezTo>
                  <a:pt x="5219" y="11678"/>
                  <a:pt x="0" y="16897"/>
                  <a:pt x="0" y="23356"/>
                </a:cubicBezTo>
                <a:lnTo>
                  <a:pt x="0" y="145977"/>
                </a:lnTo>
                <a:cubicBezTo>
                  <a:pt x="0" y="162107"/>
                  <a:pt x="13065" y="175172"/>
                  <a:pt x="29195" y="175172"/>
                </a:cubicBezTo>
                <a:lnTo>
                  <a:pt x="175172" y="175172"/>
                </a:lnTo>
                <a:cubicBezTo>
                  <a:pt x="181632" y="175172"/>
                  <a:pt x="186851" y="169954"/>
                  <a:pt x="186851" y="163494"/>
                </a:cubicBezTo>
                <a:cubicBezTo>
                  <a:pt x="186851" y="157035"/>
                  <a:pt x="181632" y="151816"/>
                  <a:pt x="175172" y="151816"/>
                </a:cubicBezTo>
                <a:lnTo>
                  <a:pt x="29195" y="151816"/>
                </a:lnTo>
                <a:cubicBezTo>
                  <a:pt x="25984" y="151816"/>
                  <a:pt x="23356" y="149189"/>
                  <a:pt x="23356" y="145977"/>
                </a:cubicBezTo>
                <a:lnTo>
                  <a:pt x="23356" y="23356"/>
                </a:lnTo>
                <a:close/>
                <a:moveTo>
                  <a:pt x="171742" y="54960"/>
                </a:moveTo>
                <a:cubicBezTo>
                  <a:pt x="176304" y="50399"/>
                  <a:pt x="176304" y="42990"/>
                  <a:pt x="171742" y="38428"/>
                </a:cubicBezTo>
                <a:cubicBezTo>
                  <a:pt x="167180" y="33867"/>
                  <a:pt x="159772" y="33867"/>
                  <a:pt x="155210" y="38428"/>
                </a:cubicBezTo>
                <a:lnTo>
                  <a:pt x="116782" y="76893"/>
                </a:lnTo>
                <a:lnTo>
                  <a:pt x="95834" y="55982"/>
                </a:lnTo>
                <a:cubicBezTo>
                  <a:pt x="91272" y="51420"/>
                  <a:pt x="83864" y="51420"/>
                  <a:pt x="79302" y="55982"/>
                </a:cubicBezTo>
                <a:lnTo>
                  <a:pt x="44268" y="91017"/>
                </a:lnTo>
                <a:cubicBezTo>
                  <a:pt x="39706" y="95578"/>
                  <a:pt x="39706" y="102987"/>
                  <a:pt x="44268" y="107549"/>
                </a:cubicBezTo>
                <a:cubicBezTo>
                  <a:pt x="48829" y="112110"/>
                  <a:pt x="56238" y="112110"/>
                  <a:pt x="60799" y="107549"/>
                </a:cubicBezTo>
                <a:lnTo>
                  <a:pt x="87586" y="80762"/>
                </a:lnTo>
                <a:lnTo>
                  <a:pt x="108534" y="101709"/>
                </a:lnTo>
                <a:cubicBezTo>
                  <a:pt x="113096" y="106271"/>
                  <a:pt x="120504" y="106271"/>
                  <a:pt x="125066" y="101709"/>
                </a:cubicBezTo>
                <a:lnTo>
                  <a:pt x="171778" y="54997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8" name="Text 6"/>
          <p:cNvSpPr/>
          <p:nvPr/>
        </p:nvSpPr>
        <p:spPr>
          <a:xfrm>
            <a:off x="756745" y="1719025"/>
            <a:ext cx="11005499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Before &amp; After Metrics</a:t>
            </a:r>
            <a:endParaRPr lang="en-US" sz="1600" dirty="0"/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23182" y="2279577"/>
          <a:ext cx="11145637" cy="2802759"/>
        </p:xfrm>
        <a:graphic>
          <a:graphicData uri="http://schemas.openxmlformats.org/drawingml/2006/table">
            <a:tbl>
              <a:tblPr/>
              <a:tblGrid>
                <a:gridCol w="3693395"/>
                <a:gridCol w="2346942"/>
                <a:gridCol w="2421745"/>
                <a:gridCol w="2683555"/>
              </a:tblGrid>
              <a:tr h="700690">
                <a:tc>
                  <a:txBody>
                    <a:bodyPr/>
                    <a:lstStyle/>
                    <a:p>
                      <a:pPr algn="l"/>
                      <a:r>
                        <a:rPr lang="en-US" sz="11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Metric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9480" marR="149480" marT="112110" marB="11211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Before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9480" marR="149480" marT="112110" marB="11211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After (Projected)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9480" marR="149480" marT="112110" marB="11211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D97706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Improvement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9480" marR="149480" marT="112110" marB="11211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700690"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Evaluation Time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Tool selection process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9480" marR="149480" marT="149480" marB="14948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40 hrs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ctr"/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Manual research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9480" marR="149480" marT="149480" marB="14948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 hrs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ctr"/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Automated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9480" marR="149480" marT="149480" marB="14948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90%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9480" marR="149480" marT="149480" marB="14948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700690"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Customs Clearance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Processing duration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9480" marR="149480" marT="149480" marB="14948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3-5 days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ctr"/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Manual paperwork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9480" marR="149480" marT="149480" marB="14948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&lt;24 hrs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ctr"/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AI automation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9480" marR="149480" marT="149480" marB="14948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83%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9480" marR="149480" marT="149480" marB="14948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700690"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Decision Confidence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Selection methodology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9480" marR="149480" marT="149480" marB="14948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Subjective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ctr"/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Vendor-led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9480" marR="149480" marT="149480" marB="14948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Data-driven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ctr"/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Auditable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9480" marR="149480" marT="149480" marB="14948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Validated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9480" marR="149480" marT="149480" marB="14948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" name="Shape 7"/>
          <p:cNvSpPr/>
          <p:nvPr/>
        </p:nvSpPr>
        <p:spPr>
          <a:xfrm>
            <a:off x="392386" y="5377442"/>
            <a:ext cx="5624202" cy="1476120"/>
          </a:xfrm>
          <a:custGeom>
            <a:avLst/>
            <a:gdLst/>
            <a:ahLst/>
            <a:cxnLst/>
            <a:rect l="l" t="t" r="r" b="b"/>
            <a:pathLst>
              <a:path w="5624202" h="1476120">
                <a:moveTo>
                  <a:pt x="37370" y="0"/>
                </a:moveTo>
                <a:lnTo>
                  <a:pt x="5549466" y="0"/>
                </a:lnTo>
                <a:cubicBezTo>
                  <a:pt x="5590742" y="0"/>
                  <a:pt x="5624202" y="33460"/>
                  <a:pt x="5624202" y="74736"/>
                </a:cubicBezTo>
                <a:lnTo>
                  <a:pt x="5624202" y="1401384"/>
                </a:lnTo>
                <a:cubicBezTo>
                  <a:pt x="5624202" y="1442659"/>
                  <a:pt x="5590742" y="1476120"/>
                  <a:pt x="5549466" y="1476120"/>
                </a:cubicBezTo>
                <a:lnTo>
                  <a:pt x="37370" y="1476120"/>
                </a:lnTo>
                <a:cubicBezTo>
                  <a:pt x="16731" y="1476120"/>
                  <a:pt x="0" y="1459388"/>
                  <a:pt x="0" y="1438749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gradFill rotWithShape="1" flip="none">
            <a:gsLst>
              <a:gs pos="0">
                <a:srgbClr val="D97706">
                  <a:alpha val="20000"/>
                </a:srgbClr>
              </a:gs>
              <a:gs pos="100000">
                <a:srgbClr val="D97706">
                  <a:alpha val="10000"/>
                </a:srgbClr>
              </a:gs>
            </a:gsLst>
            <a:lin ang="2700000" scaled="1"/>
          </a:gradFill>
          <a:ln/>
        </p:spPr>
      </p:sp>
      <p:sp>
        <p:nvSpPr>
          <p:cNvPr id="11" name="Shape 8"/>
          <p:cNvSpPr/>
          <p:nvPr/>
        </p:nvSpPr>
        <p:spPr>
          <a:xfrm>
            <a:off x="392386" y="5377442"/>
            <a:ext cx="37370" cy="1476120"/>
          </a:xfrm>
          <a:custGeom>
            <a:avLst/>
            <a:gdLst/>
            <a:ahLst/>
            <a:cxnLst/>
            <a:rect l="l" t="t" r="r" b="b"/>
            <a:pathLst>
              <a:path w="37370" h="1476120">
                <a:moveTo>
                  <a:pt x="37370" y="0"/>
                </a:moveTo>
                <a:lnTo>
                  <a:pt x="37370" y="0"/>
                </a:lnTo>
                <a:lnTo>
                  <a:pt x="37370" y="1476120"/>
                </a:lnTo>
                <a:lnTo>
                  <a:pt x="37370" y="1476120"/>
                </a:lnTo>
                <a:cubicBezTo>
                  <a:pt x="16731" y="1476120"/>
                  <a:pt x="0" y="1459388"/>
                  <a:pt x="0" y="1438749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2" name="Shape 9"/>
          <p:cNvSpPr/>
          <p:nvPr/>
        </p:nvSpPr>
        <p:spPr>
          <a:xfrm>
            <a:off x="625949" y="5582977"/>
            <a:ext cx="224221" cy="224221"/>
          </a:xfrm>
          <a:custGeom>
            <a:avLst/>
            <a:gdLst/>
            <a:ahLst/>
            <a:cxnLst/>
            <a:rect l="l" t="t" r="r" b="b"/>
            <a:pathLst>
              <a:path w="224221" h="224221">
                <a:moveTo>
                  <a:pt x="66697" y="26276"/>
                </a:moveTo>
                <a:cubicBezTo>
                  <a:pt x="86929" y="-8759"/>
                  <a:pt x="137510" y="-8759"/>
                  <a:pt x="157743" y="26276"/>
                </a:cubicBezTo>
                <a:lnTo>
                  <a:pt x="174078" y="54566"/>
                </a:lnTo>
                <a:lnTo>
                  <a:pt x="186208" y="47559"/>
                </a:lnTo>
                <a:cubicBezTo>
                  <a:pt x="189887" y="45413"/>
                  <a:pt x="194485" y="45720"/>
                  <a:pt x="197857" y="48304"/>
                </a:cubicBezTo>
                <a:cubicBezTo>
                  <a:pt x="201229" y="50888"/>
                  <a:pt x="202718" y="55267"/>
                  <a:pt x="201623" y="59383"/>
                </a:cubicBezTo>
                <a:lnTo>
                  <a:pt x="191332" y="97659"/>
                </a:lnTo>
                <a:cubicBezTo>
                  <a:pt x="189843" y="103264"/>
                  <a:pt x="184062" y="106592"/>
                  <a:pt x="178457" y="105103"/>
                </a:cubicBezTo>
                <a:lnTo>
                  <a:pt x="140182" y="94856"/>
                </a:lnTo>
                <a:cubicBezTo>
                  <a:pt x="136065" y="93761"/>
                  <a:pt x="133043" y="90301"/>
                  <a:pt x="132474" y="86097"/>
                </a:cubicBezTo>
                <a:cubicBezTo>
                  <a:pt x="131905" y="81893"/>
                  <a:pt x="133963" y="77733"/>
                  <a:pt x="137642" y="75631"/>
                </a:cubicBezTo>
                <a:lnTo>
                  <a:pt x="149772" y="68624"/>
                </a:lnTo>
                <a:lnTo>
                  <a:pt x="133438" y="40333"/>
                </a:lnTo>
                <a:cubicBezTo>
                  <a:pt x="123978" y="23999"/>
                  <a:pt x="100418" y="23999"/>
                  <a:pt x="90958" y="40333"/>
                </a:cubicBezTo>
                <a:lnTo>
                  <a:pt x="88637" y="44319"/>
                </a:lnTo>
                <a:cubicBezTo>
                  <a:pt x="84783" y="51019"/>
                  <a:pt x="76200" y="53296"/>
                  <a:pt x="69500" y="49442"/>
                </a:cubicBezTo>
                <a:cubicBezTo>
                  <a:pt x="62799" y="45589"/>
                  <a:pt x="60522" y="37005"/>
                  <a:pt x="64376" y="30261"/>
                </a:cubicBezTo>
                <a:lnTo>
                  <a:pt x="66697" y="26276"/>
                </a:lnTo>
                <a:close/>
                <a:moveTo>
                  <a:pt x="196938" y="122227"/>
                </a:moveTo>
                <a:cubicBezTo>
                  <a:pt x="203638" y="118373"/>
                  <a:pt x="212221" y="120650"/>
                  <a:pt x="216075" y="127350"/>
                </a:cubicBezTo>
                <a:lnTo>
                  <a:pt x="218396" y="131336"/>
                </a:lnTo>
                <a:cubicBezTo>
                  <a:pt x="238629" y="166370"/>
                  <a:pt x="213360" y="210163"/>
                  <a:pt x="172895" y="210163"/>
                </a:cubicBezTo>
                <a:lnTo>
                  <a:pt x="140226" y="210163"/>
                </a:lnTo>
                <a:lnTo>
                  <a:pt x="140226" y="224177"/>
                </a:lnTo>
                <a:cubicBezTo>
                  <a:pt x="140226" y="228425"/>
                  <a:pt x="137686" y="232279"/>
                  <a:pt x="133744" y="233899"/>
                </a:cubicBezTo>
                <a:cubicBezTo>
                  <a:pt x="129803" y="235519"/>
                  <a:pt x="125292" y="234643"/>
                  <a:pt x="122270" y="231622"/>
                </a:cubicBezTo>
                <a:lnTo>
                  <a:pt x="94243" y="203594"/>
                </a:lnTo>
                <a:cubicBezTo>
                  <a:pt x="90126" y="199478"/>
                  <a:pt x="90126" y="192821"/>
                  <a:pt x="94243" y="188748"/>
                </a:cubicBezTo>
                <a:lnTo>
                  <a:pt x="122270" y="160721"/>
                </a:lnTo>
                <a:cubicBezTo>
                  <a:pt x="125292" y="157699"/>
                  <a:pt x="129803" y="156823"/>
                  <a:pt x="133744" y="158443"/>
                </a:cubicBezTo>
                <a:cubicBezTo>
                  <a:pt x="137686" y="160064"/>
                  <a:pt x="140226" y="163918"/>
                  <a:pt x="140226" y="168166"/>
                </a:cubicBezTo>
                <a:lnTo>
                  <a:pt x="140226" y="182179"/>
                </a:lnTo>
                <a:lnTo>
                  <a:pt x="172895" y="182179"/>
                </a:lnTo>
                <a:cubicBezTo>
                  <a:pt x="191770" y="182179"/>
                  <a:pt x="203594" y="161728"/>
                  <a:pt x="194135" y="145393"/>
                </a:cubicBezTo>
                <a:lnTo>
                  <a:pt x="191814" y="141408"/>
                </a:lnTo>
                <a:cubicBezTo>
                  <a:pt x="187960" y="134708"/>
                  <a:pt x="190237" y="126124"/>
                  <a:pt x="196938" y="122270"/>
                </a:cubicBezTo>
                <a:close/>
                <a:moveTo>
                  <a:pt x="22334" y="103089"/>
                </a:moveTo>
                <a:lnTo>
                  <a:pt x="10204" y="96082"/>
                </a:lnTo>
                <a:cubicBezTo>
                  <a:pt x="6525" y="93936"/>
                  <a:pt x="4467" y="89820"/>
                  <a:pt x="5036" y="85616"/>
                </a:cubicBezTo>
                <a:cubicBezTo>
                  <a:pt x="5606" y="81411"/>
                  <a:pt x="8627" y="77952"/>
                  <a:pt x="12744" y="76857"/>
                </a:cubicBezTo>
                <a:lnTo>
                  <a:pt x="51019" y="66566"/>
                </a:lnTo>
                <a:cubicBezTo>
                  <a:pt x="56624" y="65077"/>
                  <a:pt x="62405" y="68405"/>
                  <a:pt x="63894" y="74010"/>
                </a:cubicBezTo>
                <a:lnTo>
                  <a:pt x="74142" y="112286"/>
                </a:lnTo>
                <a:cubicBezTo>
                  <a:pt x="75237" y="116402"/>
                  <a:pt x="73748" y="120738"/>
                  <a:pt x="70376" y="123365"/>
                </a:cubicBezTo>
                <a:cubicBezTo>
                  <a:pt x="67003" y="125993"/>
                  <a:pt x="62405" y="126256"/>
                  <a:pt x="58727" y="124110"/>
                </a:cubicBezTo>
                <a:lnTo>
                  <a:pt x="46596" y="117103"/>
                </a:lnTo>
                <a:lnTo>
                  <a:pt x="30261" y="145393"/>
                </a:lnTo>
                <a:cubicBezTo>
                  <a:pt x="20802" y="161728"/>
                  <a:pt x="32626" y="182179"/>
                  <a:pt x="51501" y="182179"/>
                </a:cubicBezTo>
                <a:lnTo>
                  <a:pt x="56143" y="182179"/>
                </a:lnTo>
                <a:cubicBezTo>
                  <a:pt x="63894" y="182179"/>
                  <a:pt x="70157" y="188442"/>
                  <a:pt x="70157" y="196193"/>
                </a:cubicBezTo>
                <a:cubicBezTo>
                  <a:pt x="70157" y="203944"/>
                  <a:pt x="63894" y="210207"/>
                  <a:pt x="56143" y="210207"/>
                </a:cubicBezTo>
                <a:lnTo>
                  <a:pt x="51501" y="210207"/>
                </a:lnTo>
                <a:cubicBezTo>
                  <a:pt x="11080" y="210207"/>
                  <a:pt x="-14189" y="166414"/>
                  <a:pt x="6043" y="131379"/>
                </a:cubicBezTo>
                <a:lnTo>
                  <a:pt x="22334" y="103089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3" name="Text 10"/>
          <p:cNvSpPr/>
          <p:nvPr/>
        </p:nvSpPr>
        <p:spPr>
          <a:xfrm>
            <a:off x="990308" y="5564292"/>
            <a:ext cx="1812451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1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Reusable Framework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97922" y="5937994"/>
            <a:ext cx="5306556" cy="7287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MCDA evaluation framework is </a:t>
            </a:r>
            <a:pPr>
              <a:lnSpc>
                <a:spcPct val="140000"/>
              </a:lnSpc>
            </a:pPr>
            <a:r>
              <a:rPr lang="en-US" sz="1177" b="1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reusable</a:t>
            </a:r>
            <a:pPr>
              <a:lnSpc>
                <a:spcPct val="140000"/>
              </a:lnSpc>
            </a:pPr>
            <a:r>
              <a:rPr lang="en-US" sz="1177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for future technology assessments, preventing vendor misalignment and ensuring consistent decision-making.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188900" y="5377442"/>
            <a:ext cx="5624202" cy="1476120"/>
          </a:xfrm>
          <a:custGeom>
            <a:avLst/>
            <a:gdLst/>
            <a:ahLst/>
            <a:cxnLst/>
            <a:rect l="l" t="t" r="r" b="b"/>
            <a:pathLst>
              <a:path w="5624202" h="1476120">
                <a:moveTo>
                  <a:pt x="37370" y="0"/>
                </a:moveTo>
                <a:lnTo>
                  <a:pt x="5549466" y="0"/>
                </a:lnTo>
                <a:cubicBezTo>
                  <a:pt x="5590742" y="0"/>
                  <a:pt x="5624202" y="33460"/>
                  <a:pt x="5624202" y="74736"/>
                </a:cubicBezTo>
                <a:lnTo>
                  <a:pt x="5624202" y="1401384"/>
                </a:lnTo>
                <a:cubicBezTo>
                  <a:pt x="5624202" y="1442659"/>
                  <a:pt x="5590742" y="1476120"/>
                  <a:pt x="5549466" y="1476120"/>
                </a:cubicBezTo>
                <a:lnTo>
                  <a:pt x="37370" y="1476120"/>
                </a:lnTo>
                <a:cubicBezTo>
                  <a:pt x="16731" y="1476120"/>
                  <a:pt x="0" y="1459388"/>
                  <a:pt x="0" y="1438749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gradFill rotWithShape="1" flip="none">
            <a:gsLst>
              <a:gs pos="0">
                <a:srgbClr val="4A6FA5">
                  <a:alpha val="20000"/>
                </a:srgbClr>
              </a:gs>
              <a:gs pos="100000">
                <a:srgbClr val="4A6FA5">
                  <a:alpha val="10000"/>
                </a:srgbClr>
              </a:gs>
            </a:gsLst>
            <a:lin ang="2700000" scaled="1"/>
          </a:gradFill>
          <a:ln/>
        </p:spPr>
      </p:sp>
      <p:sp>
        <p:nvSpPr>
          <p:cNvPr id="16" name="Shape 13"/>
          <p:cNvSpPr/>
          <p:nvPr/>
        </p:nvSpPr>
        <p:spPr>
          <a:xfrm>
            <a:off x="6188900" y="5377442"/>
            <a:ext cx="37370" cy="1476120"/>
          </a:xfrm>
          <a:custGeom>
            <a:avLst/>
            <a:gdLst/>
            <a:ahLst/>
            <a:cxnLst/>
            <a:rect l="l" t="t" r="r" b="b"/>
            <a:pathLst>
              <a:path w="37370" h="1476120">
                <a:moveTo>
                  <a:pt x="37370" y="0"/>
                </a:moveTo>
                <a:lnTo>
                  <a:pt x="37370" y="0"/>
                </a:lnTo>
                <a:lnTo>
                  <a:pt x="37370" y="1476120"/>
                </a:lnTo>
                <a:lnTo>
                  <a:pt x="37370" y="1476120"/>
                </a:lnTo>
                <a:cubicBezTo>
                  <a:pt x="16731" y="1476120"/>
                  <a:pt x="0" y="1459388"/>
                  <a:pt x="0" y="1438749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17" name="Shape 14"/>
          <p:cNvSpPr/>
          <p:nvPr/>
        </p:nvSpPr>
        <p:spPr>
          <a:xfrm>
            <a:off x="6422463" y="5582977"/>
            <a:ext cx="224221" cy="224221"/>
          </a:xfrm>
          <a:custGeom>
            <a:avLst/>
            <a:gdLst/>
            <a:ahLst/>
            <a:cxnLst/>
            <a:rect l="l" t="t" r="r" b="b"/>
            <a:pathLst>
              <a:path w="224221" h="224221">
                <a:moveTo>
                  <a:pt x="112110" y="0"/>
                </a:moveTo>
                <a:cubicBezTo>
                  <a:pt x="114125" y="0"/>
                  <a:pt x="116139" y="438"/>
                  <a:pt x="117979" y="1270"/>
                </a:cubicBezTo>
                <a:lnTo>
                  <a:pt x="200485" y="36261"/>
                </a:lnTo>
                <a:cubicBezTo>
                  <a:pt x="210119" y="40333"/>
                  <a:pt x="217301" y="49837"/>
                  <a:pt x="217258" y="61310"/>
                </a:cubicBezTo>
                <a:cubicBezTo>
                  <a:pt x="217039" y="104753"/>
                  <a:pt x="199171" y="184238"/>
                  <a:pt x="123716" y="220367"/>
                </a:cubicBezTo>
                <a:cubicBezTo>
                  <a:pt x="116402" y="223870"/>
                  <a:pt x="107906" y="223870"/>
                  <a:pt x="100593" y="220367"/>
                </a:cubicBezTo>
                <a:cubicBezTo>
                  <a:pt x="25093" y="184238"/>
                  <a:pt x="7270" y="104753"/>
                  <a:pt x="7051" y="61310"/>
                </a:cubicBezTo>
                <a:cubicBezTo>
                  <a:pt x="7007" y="49837"/>
                  <a:pt x="14189" y="40333"/>
                  <a:pt x="23823" y="36261"/>
                </a:cubicBezTo>
                <a:lnTo>
                  <a:pt x="106286" y="1270"/>
                </a:lnTo>
                <a:cubicBezTo>
                  <a:pt x="108125" y="438"/>
                  <a:pt x="110096" y="0"/>
                  <a:pt x="112110" y="0"/>
                </a:cubicBezTo>
                <a:close/>
                <a:moveTo>
                  <a:pt x="112110" y="29254"/>
                </a:moveTo>
                <a:lnTo>
                  <a:pt x="112110" y="194836"/>
                </a:lnTo>
                <a:cubicBezTo>
                  <a:pt x="172545" y="165582"/>
                  <a:pt x="188792" y="100768"/>
                  <a:pt x="189186" y="61967"/>
                </a:cubicBezTo>
                <a:lnTo>
                  <a:pt x="112110" y="29298"/>
                </a:lnTo>
                <a:lnTo>
                  <a:pt x="112110" y="29298"/>
                </a:ln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18" name="Text 15"/>
          <p:cNvSpPr/>
          <p:nvPr/>
        </p:nvSpPr>
        <p:spPr>
          <a:xfrm>
            <a:off x="6786822" y="5564292"/>
            <a:ext cx="1317297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1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Risk Mitigation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394436" y="5937994"/>
            <a:ext cx="5306556" cy="4858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Structured methodology </a:t>
            </a:r>
            <a:pPr>
              <a:lnSpc>
                <a:spcPct val="140000"/>
              </a:lnSpc>
            </a:pPr>
            <a:r>
              <a:rPr lang="en-US" sz="1177" b="1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reduces selection risk</a:t>
            </a:r>
            <a:pPr>
              <a:lnSpc>
                <a:spcPct val="140000"/>
              </a:lnSpc>
            </a:pPr>
            <a:r>
              <a:rPr lang="en-US" sz="1177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by 70% through evidence-based evaluation, stakeholder validation, and transparent scoring.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9735" y="369735"/>
            <a:ext cx="11517234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9" b="1" spc="51" kern="0" dirty="0">
                <a:solidFill>
                  <a:srgbClr val="D9770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RISK MANAGEMENT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9735" y="628549"/>
            <a:ext cx="11674371" cy="4436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94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Challenges &amp; Mitigation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9735" y="1072230"/>
            <a:ext cx="11535721" cy="258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Proactive risk identification and strategic responses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9735" y="1072230"/>
            <a:ext cx="11452531" cy="3771293"/>
          </a:xfrm>
          <a:custGeom>
            <a:avLst/>
            <a:gdLst/>
            <a:ahLst/>
            <a:cxnLst/>
            <a:rect l="l" t="t" r="r" b="b"/>
            <a:pathLst>
              <a:path w="11452531" h="3771293">
                <a:moveTo>
                  <a:pt x="73955" y="0"/>
                </a:moveTo>
                <a:lnTo>
                  <a:pt x="11378576" y="0"/>
                </a:lnTo>
                <a:cubicBezTo>
                  <a:pt x="11419420" y="0"/>
                  <a:pt x="11452531" y="33111"/>
                  <a:pt x="11452531" y="73955"/>
                </a:cubicBezTo>
                <a:lnTo>
                  <a:pt x="11452531" y="3697338"/>
                </a:lnTo>
                <a:cubicBezTo>
                  <a:pt x="11452531" y="3738183"/>
                  <a:pt x="11419420" y="3771293"/>
                  <a:pt x="11378576" y="3771293"/>
                </a:cubicBezTo>
                <a:lnTo>
                  <a:pt x="73955" y="3771293"/>
                </a:lnTo>
                <a:cubicBezTo>
                  <a:pt x="33111" y="3771293"/>
                  <a:pt x="0" y="3738183"/>
                  <a:pt x="0" y="3697338"/>
                </a:cubicBezTo>
                <a:lnTo>
                  <a:pt x="0" y="73955"/>
                </a:lnTo>
                <a:cubicBezTo>
                  <a:pt x="0" y="33138"/>
                  <a:pt x="33138" y="0"/>
                  <a:pt x="7395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38650" dist="92434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69735" y="1552886"/>
            <a:ext cx="11452531" cy="554602"/>
          </a:xfrm>
          <a:custGeom>
            <a:avLst/>
            <a:gdLst/>
            <a:ahLst/>
            <a:cxnLst/>
            <a:rect l="l" t="t" r="r" b="b"/>
            <a:pathLst>
              <a:path w="11452531" h="554602">
                <a:moveTo>
                  <a:pt x="0" y="0"/>
                </a:moveTo>
                <a:lnTo>
                  <a:pt x="11452531" y="0"/>
                </a:lnTo>
                <a:lnTo>
                  <a:pt x="11452531" y="554602"/>
                </a:lnTo>
                <a:lnTo>
                  <a:pt x="0" y="554602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7" name="Shape 5"/>
          <p:cNvSpPr/>
          <p:nvPr/>
        </p:nvSpPr>
        <p:spPr>
          <a:xfrm>
            <a:off x="540737" y="1737753"/>
            <a:ext cx="184867" cy="184867"/>
          </a:xfrm>
          <a:custGeom>
            <a:avLst/>
            <a:gdLst/>
            <a:ahLst/>
            <a:cxnLst/>
            <a:rect l="l" t="t" r="r" b="b"/>
            <a:pathLst>
              <a:path w="184867" h="184867">
                <a:moveTo>
                  <a:pt x="92434" y="0"/>
                </a:moveTo>
                <a:cubicBezTo>
                  <a:pt x="97741" y="0"/>
                  <a:pt x="102616" y="2925"/>
                  <a:pt x="105143" y="7582"/>
                </a:cubicBezTo>
                <a:lnTo>
                  <a:pt x="183134" y="152010"/>
                </a:lnTo>
                <a:cubicBezTo>
                  <a:pt x="185553" y="156487"/>
                  <a:pt x="185445" y="161903"/>
                  <a:pt x="182845" y="166272"/>
                </a:cubicBezTo>
                <a:cubicBezTo>
                  <a:pt x="180246" y="170641"/>
                  <a:pt x="175516" y="173313"/>
                  <a:pt x="170425" y="173313"/>
                </a:cubicBezTo>
                <a:lnTo>
                  <a:pt x="14443" y="173313"/>
                </a:lnTo>
                <a:cubicBezTo>
                  <a:pt x="9352" y="173313"/>
                  <a:pt x="4658" y="170641"/>
                  <a:pt x="2022" y="166272"/>
                </a:cubicBezTo>
                <a:cubicBezTo>
                  <a:pt x="-614" y="161903"/>
                  <a:pt x="-686" y="156487"/>
                  <a:pt x="1733" y="152010"/>
                </a:cubicBezTo>
                <a:lnTo>
                  <a:pt x="79724" y="7582"/>
                </a:lnTo>
                <a:cubicBezTo>
                  <a:pt x="82252" y="2925"/>
                  <a:pt x="87126" y="0"/>
                  <a:pt x="92434" y="0"/>
                </a:cubicBezTo>
                <a:close/>
                <a:moveTo>
                  <a:pt x="92434" y="60660"/>
                </a:moveTo>
                <a:cubicBezTo>
                  <a:pt x="87631" y="60660"/>
                  <a:pt x="83768" y="64523"/>
                  <a:pt x="83768" y="69325"/>
                </a:cubicBezTo>
                <a:lnTo>
                  <a:pt x="83768" y="109765"/>
                </a:lnTo>
                <a:cubicBezTo>
                  <a:pt x="83768" y="114567"/>
                  <a:pt x="87631" y="118431"/>
                  <a:pt x="92434" y="118431"/>
                </a:cubicBezTo>
                <a:cubicBezTo>
                  <a:pt x="97236" y="118431"/>
                  <a:pt x="101099" y="114567"/>
                  <a:pt x="101099" y="109765"/>
                </a:cubicBezTo>
                <a:lnTo>
                  <a:pt x="101099" y="69325"/>
                </a:lnTo>
                <a:cubicBezTo>
                  <a:pt x="101099" y="64523"/>
                  <a:pt x="97236" y="60660"/>
                  <a:pt x="92434" y="60660"/>
                </a:cubicBezTo>
                <a:close/>
                <a:moveTo>
                  <a:pt x="102074" y="138650"/>
                </a:moveTo>
                <a:cubicBezTo>
                  <a:pt x="102294" y="135072"/>
                  <a:pt x="100509" y="131667"/>
                  <a:pt x="97441" y="129812"/>
                </a:cubicBezTo>
                <a:cubicBezTo>
                  <a:pt x="94374" y="127956"/>
                  <a:pt x="90530" y="127956"/>
                  <a:pt x="87462" y="129812"/>
                </a:cubicBezTo>
                <a:cubicBezTo>
                  <a:pt x="84394" y="131667"/>
                  <a:pt x="82610" y="135072"/>
                  <a:pt x="82829" y="138650"/>
                </a:cubicBezTo>
                <a:cubicBezTo>
                  <a:pt x="82610" y="142229"/>
                  <a:pt x="84394" y="145634"/>
                  <a:pt x="87462" y="147489"/>
                </a:cubicBezTo>
                <a:cubicBezTo>
                  <a:pt x="90530" y="149345"/>
                  <a:pt x="94374" y="149345"/>
                  <a:pt x="97441" y="147489"/>
                </a:cubicBezTo>
                <a:cubicBezTo>
                  <a:pt x="100509" y="145634"/>
                  <a:pt x="102294" y="142229"/>
                  <a:pt x="102074" y="13865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8" name="Text 6"/>
          <p:cNvSpPr/>
          <p:nvPr/>
        </p:nvSpPr>
        <p:spPr>
          <a:xfrm>
            <a:off x="748713" y="1700779"/>
            <a:ext cx="11018092" cy="258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6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Risk Register &amp; Mitigation Strategies</a:t>
            </a:r>
            <a:endParaRPr lang="en-US" sz="1600" dirty="0"/>
          </a:p>
        </p:txBody>
      </p:sp>
      <p:graphicFrame>
        <p:nvGraphicFramePr>
          <p:cNvPr id="1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69735" y="2255381"/>
          <a:ext cx="11304637" cy="3810000"/>
        </p:xfrm>
        <a:graphic>
          <a:graphicData uri="http://schemas.openxmlformats.org/drawingml/2006/table">
            <a:tbl>
              <a:tblPr/>
              <a:tblGrid>
                <a:gridCol w="3768212"/>
                <a:gridCol w="6458453"/>
                <a:gridCol w="1077971"/>
              </a:tblGrid>
              <a:tr h="952500">
                <a:tc>
                  <a:txBody>
                    <a:bodyPr/>
                    <a:lstStyle/>
                    <a:p>
                      <a:pPr algn="l"/>
                      <a:r>
                        <a:rPr lang="en-US" sz="11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Risk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7894" marR="147894" marT="110920" marB="1109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Mitigation Strategy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7894" marR="147894" marT="110920" marB="1109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Status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7894" marR="147894" marT="110920" marB="1109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Vendor Bias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Unconscious preference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7894" marR="147894" marT="147894" marB="1478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PRISMA-ScR protocol for systematic reviews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AACODS criteria for grey literature validation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7894" marR="147894" marT="147894" marB="1478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Mitigated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7894" marR="147894" marT="147894" marB="1478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Integration Failure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Legacy system incompatibility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7894" marR="147894" marT="147894" marB="1478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Weighted integration readiness at 20% of total score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API compatibility assessment in evaluation phase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7894" marR="147894" marT="147894" marB="1478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Mitigated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7894" marR="147894" marT="147894" marB="1478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Low Connectivity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Infrastructure limitations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7894" marR="147894" marT="147894" marB="1478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Mobile-first requirement filters applied pre-scoring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Offline capability as mandatory criterion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7894" marR="147894" marT="147894" marB="1478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Mitigated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47894" marR="147894" marT="147894" marB="1478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" name="Shape 7"/>
          <p:cNvSpPr/>
          <p:nvPr/>
        </p:nvSpPr>
        <p:spPr>
          <a:xfrm>
            <a:off x="388221" y="5468372"/>
            <a:ext cx="36973" cy="1386505"/>
          </a:xfrm>
          <a:custGeom>
            <a:avLst/>
            <a:gdLst/>
            <a:ahLst/>
            <a:cxnLst/>
            <a:rect l="l" t="t" r="r" b="b"/>
            <a:pathLst>
              <a:path w="36973" h="1386505">
                <a:moveTo>
                  <a:pt x="36973" y="0"/>
                </a:moveTo>
                <a:lnTo>
                  <a:pt x="36973" y="0"/>
                </a:lnTo>
                <a:lnTo>
                  <a:pt x="36973" y="1386505"/>
                </a:lnTo>
                <a:lnTo>
                  <a:pt x="36973" y="1386505"/>
                </a:lnTo>
                <a:cubicBezTo>
                  <a:pt x="16554" y="1386505"/>
                  <a:pt x="0" y="1369951"/>
                  <a:pt x="0" y="1349531"/>
                </a:cubicBezTo>
                <a:lnTo>
                  <a:pt x="0" y="36973"/>
                </a:lnTo>
                <a:cubicBezTo>
                  <a:pt x="0" y="16567"/>
                  <a:pt x="16567" y="0"/>
                  <a:pt x="36973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1" name="Shape 8"/>
          <p:cNvSpPr/>
          <p:nvPr/>
        </p:nvSpPr>
        <p:spPr>
          <a:xfrm>
            <a:off x="610062" y="5634752"/>
            <a:ext cx="166381" cy="221841"/>
          </a:xfrm>
          <a:custGeom>
            <a:avLst/>
            <a:gdLst/>
            <a:ahLst/>
            <a:cxnLst/>
            <a:rect l="l" t="t" r="r" b="b"/>
            <a:pathLst>
              <a:path w="166381" h="221841">
                <a:moveTo>
                  <a:pt x="134924" y="13865"/>
                </a:moveTo>
                <a:lnTo>
                  <a:pt x="138650" y="13865"/>
                </a:lnTo>
                <a:cubicBezTo>
                  <a:pt x="153945" y="13865"/>
                  <a:pt x="166381" y="26300"/>
                  <a:pt x="166381" y="41595"/>
                </a:cubicBezTo>
                <a:lnTo>
                  <a:pt x="166381" y="194111"/>
                </a:lnTo>
                <a:cubicBezTo>
                  <a:pt x="166381" y="209406"/>
                  <a:pt x="153945" y="221841"/>
                  <a:pt x="138650" y="221841"/>
                </a:cubicBezTo>
                <a:lnTo>
                  <a:pt x="27730" y="221841"/>
                </a:lnTo>
                <a:cubicBezTo>
                  <a:pt x="12435" y="221841"/>
                  <a:pt x="0" y="209406"/>
                  <a:pt x="0" y="194111"/>
                </a:cubicBezTo>
                <a:lnTo>
                  <a:pt x="0" y="41595"/>
                </a:lnTo>
                <a:cubicBezTo>
                  <a:pt x="0" y="26300"/>
                  <a:pt x="12435" y="13865"/>
                  <a:pt x="27730" y="13865"/>
                </a:cubicBezTo>
                <a:lnTo>
                  <a:pt x="31456" y="13865"/>
                </a:lnTo>
                <a:cubicBezTo>
                  <a:pt x="36222" y="5589"/>
                  <a:pt x="45191" y="0"/>
                  <a:pt x="55460" y="0"/>
                </a:cubicBezTo>
                <a:lnTo>
                  <a:pt x="110920" y="0"/>
                </a:lnTo>
                <a:cubicBezTo>
                  <a:pt x="121189" y="0"/>
                  <a:pt x="130158" y="5589"/>
                  <a:pt x="134924" y="13865"/>
                </a:cubicBezTo>
                <a:close/>
                <a:moveTo>
                  <a:pt x="107454" y="48528"/>
                </a:moveTo>
                <a:cubicBezTo>
                  <a:pt x="113217" y="48528"/>
                  <a:pt x="117853" y="43892"/>
                  <a:pt x="117853" y="38129"/>
                </a:cubicBezTo>
                <a:cubicBezTo>
                  <a:pt x="117853" y="32366"/>
                  <a:pt x="113217" y="27730"/>
                  <a:pt x="107454" y="27730"/>
                </a:cubicBezTo>
                <a:lnTo>
                  <a:pt x="58926" y="27730"/>
                </a:lnTo>
                <a:cubicBezTo>
                  <a:pt x="53164" y="27730"/>
                  <a:pt x="48528" y="32366"/>
                  <a:pt x="48528" y="38129"/>
                </a:cubicBezTo>
                <a:cubicBezTo>
                  <a:pt x="48528" y="43892"/>
                  <a:pt x="53164" y="48528"/>
                  <a:pt x="58926" y="48528"/>
                </a:cubicBezTo>
                <a:lnTo>
                  <a:pt x="107454" y="48528"/>
                </a:lnTo>
                <a:close/>
                <a:moveTo>
                  <a:pt x="119759" y="112957"/>
                </a:moveTo>
                <a:cubicBezTo>
                  <a:pt x="122792" y="108104"/>
                  <a:pt x="121319" y="101691"/>
                  <a:pt x="116466" y="98615"/>
                </a:cubicBezTo>
                <a:cubicBezTo>
                  <a:pt x="111614" y="95539"/>
                  <a:pt x="105201" y="97055"/>
                  <a:pt x="102125" y="101908"/>
                </a:cubicBezTo>
                <a:lnTo>
                  <a:pt x="75521" y="144500"/>
                </a:lnTo>
                <a:lnTo>
                  <a:pt x="63823" y="128902"/>
                </a:lnTo>
                <a:cubicBezTo>
                  <a:pt x="60356" y="124309"/>
                  <a:pt x="53857" y="123356"/>
                  <a:pt x="49264" y="126822"/>
                </a:cubicBezTo>
                <a:cubicBezTo>
                  <a:pt x="44671" y="130288"/>
                  <a:pt x="43718" y="136787"/>
                  <a:pt x="47184" y="141380"/>
                </a:cubicBezTo>
                <a:lnTo>
                  <a:pt x="67982" y="169110"/>
                </a:lnTo>
                <a:cubicBezTo>
                  <a:pt x="70018" y="171840"/>
                  <a:pt x="73311" y="173400"/>
                  <a:pt x="76734" y="173270"/>
                </a:cubicBezTo>
                <a:cubicBezTo>
                  <a:pt x="80157" y="173140"/>
                  <a:pt x="83277" y="171320"/>
                  <a:pt x="85097" y="168374"/>
                </a:cubicBezTo>
                <a:lnTo>
                  <a:pt x="119759" y="11291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2" name="Text 9"/>
          <p:cNvSpPr/>
          <p:nvPr/>
        </p:nvSpPr>
        <p:spPr>
          <a:xfrm>
            <a:off x="942823" y="5616266"/>
            <a:ext cx="1469695" cy="258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Systematic Review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40737" y="5986000"/>
            <a:ext cx="3457019" cy="7209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5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PRISMA-ScR protocol ensures transparent, reproducible methodology for literature screening and selection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255357" y="5468372"/>
            <a:ext cx="36973" cy="1386505"/>
          </a:xfrm>
          <a:custGeom>
            <a:avLst/>
            <a:gdLst/>
            <a:ahLst/>
            <a:cxnLst/>
            <a:rect l="l" t="t" r="r" b="b"/>
            <a:pathLst>
              <a:path w="36973" h="1386505">
                <a:moveTo>
                  <a:pt x="36973" y="0"/>
                </a:moveTo>
                <a:lnTo>
                  <a:pt x="36973" y="0"/>
                </a:lnTo>
                <a:lnTo>
                  <a:pt x="36973" y="1386505"/>
                </a:lnTo>
                <a:lnTo>
                  <a:pt x="36973" y="1386505"/>
                </a:lnTo>
                <a:cubicBezTo>
                  <a:pt x="16554" y="1386505"/>
                  <a:pt x="0" y="1369951"/>
                  <a:pt x="0" y="1349531"/>
                </a:cubicBezTo>
                <a:lnTo>
                  <a:pt x="0" y="36973"/>
                </a:lnTo>
                <a:cubicBezTo>
                  <a:pt x="0" y="16567"/>
                  <a:pt x="16567" y="0"/>
                  <a:pt x="36973" y="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15" name="Shape 12"/>
          <p:cNvSpPr/>
          <p:nvPr/>
        </p:nvSpPr>
        <p:spPr>
          <a:xfrm>
            <a:off x="4434437" y="5420951"/>
            <a:ext cx="277301" cy="221841"/>
          </a:xfrm>
          <a:custGeom>
            <a:avLst/>
            <a:gdLst/>
            <a:ahLst/>
            <a:cxnLst/>
            <a:rect l="l" t="t" r="r" b="b"/>
            <a:pathLst>
              <a:path w="277301" h="221841">
                <a:moveTo>
                  <a:pt x="180202" y="91206"/>
                </a:moveTo>
                <a:cubicBezTo>
                  <a:pt x="185488" y="89776"/>
                  <a:pt x="191034" y="92289"/>
                  <a:pt x="193417" y="97185"/>
                </a:cubicBezTo>
                <a:lnTo>
                  <a:pt x="201476" y="113477"/>
                </a:lnTo>
                <a:cubicBezTo>
                  <a:pt x="205939" y="114083"/>
                  <a:pt x="210315" y="115297"/>
                  <a:pt x="214432" y="116986"/>
                </a:cubicBezTo>
                <a:lnTo>
                  <a:pt x="229597" y="106891"/>
                </a:lnTo>
                <a:cubicBezTo>
                  <a:pt x="234146" y="103858"/>
                  <a:pt x="240169" y="104464"/>
                  <a:pt x="244025" y="108321"/>
                </a:cubicBezTo>
                <a:lnTo>
                  <a:pt x="252344" y="116640"/>
                </a:lnTo>
                <a:cubicBezTo>
                  <a:pt x="256200" y="120496"/>
                  <a:pt x="256807" y="126562"/>
                  <a:pt x="253774" y="131068"/>
                </a:cubicBezTo>
                <a:lnTo>
                  <a:pt x="243678" y="146190"/>
                </a:lnTo>
                <a:cubicBezTo>
                  <a:pt x="244501" y="148226"/>
                  <a:pt x="245238" y="150349"/>
                  <a:pt x="245845" y="152559"/>
                </a:cubicBezTo>
                <a:cubicBezTo>
                  <a:pt x="246451" y="154769"/>
                  <a:pt x="246841" y="156935"/>
                  <a:pt x="247145" y="159145"/>
                </a:cubicBezTo>
                <a:lnTo>
                  <a:pt x="263479" y="167204"/>
                </a:lnTo>
                <a:cubicBezTo>
                  <a:pt x="268375" y="169630"/>
                  <a:pt x="270888" y="175176"/>
                  <a:pt x="269459" y="180419"/>
                </a:cubicBezTo>
                <a:lnTo>
                  <a:pt x="266426" y="191771"/>
                </a:lnTo>
                <a:cubicBezTo>
                  <a:pt x="264996" y="197014"/>
                  <a:pt x="260100" y="200567"/>
                  <a:pt x="254640" y="200220"/>
                </a:cubicBezTo>
                <a:lnTo>
                  <a:pt x="236442" y="199050"/>
                </a:lnTo>
                <a:cubicBezTo>
                  <a:pt x="233713" y="202560"/>
                  <a:pt x="230550" y="205809"/>
                  <a:pt x="226954" y="208582"/>
                </a:cubicBezTo>
                <a:lnTo>
                  <a:pt x="228123" y="226737"/>
                </a:lnTo>
                <a:cubicBezTo>
                  <a:pt x="228470" y="232196"/>
                  <a:pt x="224917" y="237136"/>
                  <a:pt x="219674" y="238522"/>
                </a:cubicBezTo>
                <a:lnTo>
                  <a:pt x="208322" y="241555"/>
                </a:lnTo>
                <a:cubicBezTo>
                  <a:pt x="203036" y="242985"/>
                  <a:pt x="197534" y="240472"/>
                  <a:pt x="195107" y="235576"/>
                </a:cubicBezTo>
                <a:lnTo>
                  <a:pt x="187048" y="219284"/>
                </a:lnTo>
                <a:cubicBezTo>
                  <a:pt x="182585" y="218678"/>
                  <a:pt x="178209" y="217465"/>
                  <a:pt x="174093" y="215775"/>
                </a:cubicBezTo>
                <a:lnTo>
                  <a:pt x="158928" y="225870"/>
                </a:lnTo>
                <a:cubicBezTo>
                  <a:pt x="154379" y="228903"/>
                  <a:pt x="148356" y="228297"/>
                  <a:pt x="144500" y="224440"/>
                </a:cubicBezTo>
                <a:lnTo>
                  <a:pt x="136181" y="216121"/>
                </a:lnTo>
                <a:cubicBezTo>
                  <a:pt x="132325" y="212265"/>
                  <a:pt x="131718" y="206243"/>
                  <a:pt x="134751" y="201693"/>
                </a:cubicBezTo>
                <a:lnTo>
                  <a:pt x="144846" y="186528"/>
                </a:lnTo>
                <a:cubicBezTo>
                  <a:pt x="144023" y="184492"/>
                  <a:pt x="143287" y="182369"/>
                  <a:pt x="142680" y="180159"/>
                </a:cubicBezTo>
                <a:cubicBezTo>
                  <a:pt x="142073" y="177949"/>
                  <a:pt x="141683" y="175739"/>
                  <a:pt x="141380" y="173573"/>
                </a:cubicBezTo>
                <a:lnTo>
                  <a:pt x="125045" y="165514"/>
                </a:lnTo>
                <a:cubicBezTo>
                  <a:pt x="120149" y="163088"/>
                  <a:pt x="117680" y="157542"/>
                  <a:pt x="119066" y="152299"/>
                </a:cubicBezTo>
                <a:lnTo>
                  <a:pt x="122099" y="140947"/>
                </a:lnTo>
                <a:cubicBezTo>
                  <a:pt x="123529" y="135704"/>
                  <a:pt x="128425" y="132151"/>
                  <a:pt x="133884" y="132498"/>
                </a:cubicBezTo>
                <a:lnTo>
                  <a:pt x="152039" y="133668"/>
                </a:lnTo>
                <a:cubicBezTo>
                  <a:pt x="154769" y="130158"/>
                  <a:pt x="157932" y="126909"/>
                  <a:pt x="161528" y="124136"/>
                </a:cubicBezTo>
                <a:lnTo>
                  <a:pt x="160358" y="106024"/>
                </a:lnTo>
                <a:cubicBezTo>
                  <a:pt x="160011" y="100565"/>
                  <a:pt x="163564" y="95626"/>
                  <a:pt x="168807" y="94239"/>
                </a:cubicBezTo>
                <a:lnTo>
                  <a:pt x="180159" y="91206"/>
                </a:lnTo>
                <a:close/>
                <a:moveTo>
                  <a:pt x="194284" y="147316"/>
                </a:moveTo>
                <a:cubicBezTo>
                  <a:pt x="183762" y="147328"/>
                  <a:pt x="175229" y="155880"/>
                  <a:pt x="175241" y="166402"/>
                </a:cubicBezTo>
                <a:cubicBezTo>
                  <a:pt x="175253" y="176924"/>
                  <a:pt x="183805" y="185457"/>
                  <a:pt x="194327" y="185445"/>
                </a:cubicBezTo>
                <a:cubicBezTo>
                  <a:pt x="204849" y="185433"/>
                  <a:pt x="213382" y="176881"/>
                  <a:pt x="213370" y="166359"/>
                </a:cubicBezTo>
                <a:cubicBezTo>
                  <a:pt x="213358" y="155837"/>
                  <a:pt x="204806" y="147304"/>
                  <a:pt x="194284" y="147316"/>
                </a:cubicBezTo>
                <a:close/>
                <a:moveTo>
                  <a:pt x="97445" y="-19714"/>
                </a:moveTo>
                <a:lnTo>
                  <a:pt x="108797" y="-16681"/>
                </a:lnTo>
                <a:cubicBezTo>
                  <a:pt x="114040" y="-15252"/>
                  <a:pt x="117593" y="-10312"/>
                  <a:pt x="117246" y="-4896"/>
                </a:cubicBezTo>
                <a:lnTo>
                  <a:pt x="116076" y="13215"/>
                </a:lnTo>
                <a:cubicBezTo>
                  <a:pt x="119673" y="15988"/>
                  <a:pt x="122836" y="19194"/>
                  <a:pt x="125565" y="22747"/>
                </a:cubicBezTo>
                <a:lnTo>
                  <a:pt x="143763" y="21577"/>
                </a:lnTo>
                <a:cubicBezTo>
                  <a:pt x="149179" y="21231"/>
                  <a:pt x="154119" y="24784"/>
                  <a:pt x="155549" y="30026"/>
                </a:cubicBezTo>
                <a:lnTo>
                  <a:pt x="158582" y="41379"/>
                </a:lnTo>
                <a:cubicBezTo>
                  <a:pt x="159968" y="46621"/>
                  <a:pt x="157498" y="52167"/>
                  <a:pt x="152602" y="54594"/>
                </a:cubicBezTo>
                <a:lnTo>
                  <a:pt x="136267" y="62653"/>
                </a:lnTo>
                <a:cubicBezTo>
                  <a:pt x="135964" y="64862"/>
                  <a:pt x="135531" y="67072"/>
                  <a:pt x="134968" y="69239"/>
                </a:cubicBezTo>
                <a:cubicBezTo>
                  <a:pt x="134404" y="71405"/>
                  <a:pt x="133624" y="73571"/>
                  <a:pt x="132801" y="75608"/>
                </a:cubicBezTo>
                <a:lnTo>
                  <a:pt x="142897" y="90773"/>
                </a:lnTo>
                <a:cubicBezTo>
                  <a:pt x="145930" y="95322"/>
                  <a:pt x="145323" y="101345"/>
                  <a:pt x="141467" y="105201"/>
                </a:cubicBezTo>
                <a:lnTo>
                  <a:pt x="133148" y="113520"/>
                </a:lnTo>
                <a:cubicBezTo>
                  <a:pt x="129292" y="117376"/>
                  <a:pt x="123269" y="117983"/>
                  <a:pt x="118719" y="114950"/>
                </a:cubicBezTo>
                <a:lnTo>
                  <a:pt x="103555" y="104854"/>
                </a:lnTo>
                <a:cubicBezTo>
                  <a:pt x="99438" y="106544"/>
                  <a:pt x="95062" y="107757"/>
                  <a:pt x="90599" y="108364"/>
                </a:cubicBezTo>
                <a:lnTo>
                  <a:pt x="82540" y="124655"/>
                </a:lnTo>
                <a:cubicBezTo>
                  <a:pt x="80114" y="129552"/>
                  <a:pt x="74568" y="132021"/>
                  <a:pt x="69325" y="130635"/>
                </a:cubicBezTo>
                <a:lnTo>
                  <a:pt x="57973" y="127602"/>
                </a:lnTo>
                <a:cubicBezTo>
                  <a:pt x="52687" y="126172"/>
                  <a:pt x="49178" y="121233"/>
                  <a:pt x="49524" y="115816"/>
                </a:cubicBezTo>
                <a:lnTo>
                  <a:pt x="50694" y="97662"/>
                </a:lnTo>
                <a:cubicBezTo>
                  <a:pt x="47098" y="94889"/>
                  <a:pt x="43935" y="91683"/>
                  <a:pt x="41205" y="88130"/>
                </a:cubicBezTo>
                <a:lnTo>
                  <a:pt x="23007" y="89300"/>
                </a:lnTo>
                <a:cubicBezTo>
                  <a:pt x="17591" y="89646"/>
                  <a:pt x="12652" y="86093"/>
                  <a:pt x="11222" y="80851"/>
                </a:cubicBezTo>
                <a:lnTo>
                  <a:pt x="8189" y="69499"/>
                </a:lnTo>
                <a:cubicBezTo>
                  <a:pt x="6803" y="64256"/>
                  <a:pt x="9272" y="58710"/>
                  <a:pt x="14168" y="56283"/>
                </a:cubicBezTo>
                <a:lnTo>
                  <a:pt x="30503" y="48224"/>
                </a:lnTo>
                <a:cubicBezTo>
                  <a:pt x="30806" y="46015"/>
                  <a:pt x="31240" y="43848"/>
                  <a:pt x="31803" y="41638"/>
                </a:cubicBezTo>
                <a:cubicBezTo>
                  <a:pt x="32410" y="39429"/>
                  <a:pt x="33103" y="37306"/>
                  <a:pt x="33969" y="35269"/>
                </a:cubicBezTo>
                <a:lnTo>
                  <a:pt x="23874" y="20148"/>
                </a:lnTo>
                <a:cubicBezTo>
                  <a:pt x="20841" y="15598"/>
                  <a:pt x="21447" y="9576"/>
                  <a:pt x="25304" y="5719"/>
                </a:cubicBezTo>
                <a:lnTo>
                  <a:pt x="33623" y="-2600"/>
                </a:lnTo>
                <a:cubicBezTo>
                  <a:pt x="37479" y="-6456"/>
                  <a:pt x="43502" y="-7063"/>
                  <a:pt x="48051" y="-4030"/>
                </a:cubicBezTo>
                <a:lnTo>
                  <a:pt x="63216" y="6066"/>
                </a:lnTo>
                <a:cubicBezTo>
                  <a:pt x="67332" y="4376"/>
                  <a:pt x="71708" y="3163"/>
                  <a:pt x="76171" y="2556"/>
                </a:cubicBezTo>
                <a:lnTo>
                  <a:pt x="84230" y="-13735"/>
                </a:lnTo>
                <a:cubicBezTo>
                  <a:pt x="86657" y="-18631"/>
                  <a:pt x="92159" y="-21101"/>
                  <a:pt x="97445" y="-19714"/>
                </a:cubicBezTo>
                <a:close/>
                <a:moveTo>
                  <a:pt x="83364" y="36396"/>
                </a:moveTo>
                <a:cubicBezTo>
                  <a:pt x="72842" y="36396"/>
                  <a:pt x="64299" y="44938"/>
                  <a:pt x="64299" y="55460"/>
                </a:cubicBezTo>
                <a:cubicBezTo>
                  <a:pt x="64299" y="65982"/>
                  <a:pt x="72842" y="74525"/>
                  <a:pt x="83364" y="74525"/>
                </a:cubicBezTo>
                <a:cubicBezTo>
                  <a:pt x="93886" y="74525"/>
                  <a:pt x="102428" y="65982"/>
                  <a:pt x="102428" y="55460"/>
                </a:cubicBezTo>
                <a:cubicBezTo>
                  <a:pt x="102428" y="44938"/>
                  <a:pt x="93886" y="36396"/>
                  <a:pt x="83364" y="36396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16" name="Text 13"/>
          <p:cNvSpPr/>
          <p:nvPr/>
        </p:nvSpPr>
        <p:spPr>
          <a:xfrm>
            <a:off x="4787448" y="5338965"/>
            <a:ext cx="1562129" cy="258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Technical Validation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421737" y="5986000"/>
            <a:ext cx="3457019" cy="4806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5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Integration readiness weighting prioritizes tools with proven API capabilities and legacy system support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122492" y="5468372"/>
            <a:ext cx="36973" cy="1386505"/>
          </a:xfrm>
          <a:custGeom>
            <a:avLst/>
            <a:gdLst/>
            <a:ahLst/>
            <a:cxnLst/>
            <a:rect l="l" t="t" r="r" b="b"/>
            <a:pathLst>
              <a:path w="36973" h="1386505">
                <a:moveTo>
                  <a:pt x="36973" y="0"/>
                </a:moveTo>
                <a:lnTo>
                  <a:pt x="36973" y="0"/>
                </a:lnTo>
                <a:lnTo>
                  <a:pt x="36973" y="1386505"/>
                </a:lnTo>
                <a:lnTo>
                  <a:pt x="36973" y="1386505"/>
                </a:lnTo>
                <a:cubicBezTo>
                  <a:pt x="16554" y="1386505"/>
                  <a:pt x="0" y="1369951"/>
                  <a:pt x="0" y="1349531"/>
                </a:cubicBezTo>
                <a:lnTo>
                  <a:pt x="0" y="36973"/>
                </a:lnTo>
                <a:cubicBezTo>
                  <a:pt x="0" y="16567"/>
                  <a:pt x="16567" y="0"/>
                  <a:pt x="36973" y="0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19" name="Shape 16"/>
          <p:cNvSpPr/>
          <p:nvPr/>
        </p:nvSpPr>
        <p:spPr>
          <a:xfrm>
            <a:off x="8344333" y="5634752"/>
            <a:ext cx="166381" cy="221841"/>
          </a:xfrm>
          <a:custGeom>
            <a:avLst/>
            <a:gdLst/>
            <a:ahLst/>
            <a:cxnLst/>
            <a:rect l="l" t="t" r="r" b="b"/>
            <a:pathLst>
              <a:path w="166381" h="221841">
                <a:moveTo>
                  <a:pt x="6933" y="27730"/>
                </a:moveTo>
                <a:cubicBezTo>
                  <a:pt x="6933" y="12435"/>
                  <a:pt x="19368" y="0"/>
                  <a:pt x="34663" y="0"/>
                </a:cubicBezTo>
                <a:lnTo>
                  <a:pt x="131718" y="0"/>
                </a:lnTo>
                <a:cubicBezTo>
                  <a:pt x="147013" y="0"/>
                  <a:pt x="159448" y="12435"/>
                  <a:pt x="159448" y="27730"/>
                </a:cubicBezTo>
                <a:lnTo>
                  <a:pt x="159448" y="194111"/>
                </a:lnTo>
                <a:cubicBezTo>
                  <a:pt x="159448" y="209406"/>
                  <a:pt x="147013" y="221841"/>
                  <a:pt x="131718" y="221841"/>
                </a:cubicBezTo>
                <a:lnTo>
                  <a:pt x="34663" y="221841"/>
                </a:lnTo>
                <a:cubicBezTo>
                  <a:pt x="19368" y="221841"/>
                  <a:pt x="6933" y="209406"/>
                  <a:pt x="6933" y="194111"/>
                </a:cubicBezTo>
                <a:lnTo>
                  <a:pt x="6933" y="27730"/>
                </a:lnTo>
                <a:close/>
                <a:moveTo>
                  <a:pt x="34663" y="27730"/>
                </a:moveTo>
                <a:lnTo>
                  <a:pt x="34663" y="159448"/>
                </a:lnTo>
                <a:lnTo>
                  <a:pt x="131718" y="159448"/>
                </a:lnTo>
                <a:lnTo>
                  <a:pt x="131718" y="27730"/>
                </a:lnTo>
                <a:lnTo>
                  <a:pt x="34663" y="27730"/>
                </a:lnTo>
                <a:close/>
                <a:moveTo>
                  <a:pt x="83190" y="204509"/>
                </a:moveTo>
                <a:cubicBezTo>
                  <a:pt x="90859" y="204509"/>
                  <a:pt x="97055" y="198314"/>
                  <a:pt x="97055" y="190644"/>
                </a:cubicBezTo>
                <a:cubicBezTo>
                  <a:pt x="97055" y="182975"/>
                  <a:pt x="90859" y="176779"/>
                  <a:pt x="83190" y="176779"/>
                </a:cubicBezTo>
                <a:cubicBezTo>
                  <a:pt x="75521" y="176779"/>
                  <a:pt x="69325" y="182975"/>
                  <a:pt x="69325" y="190644"/>
                </a:cubicBezTo>
                <a:cubicBezTo>
                  <a:pt x="69325" y="198314"/>
                  <a:pt x="75521" y="204509"/>
                  <a:pt x="83190" y="204509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20" name="Text 17"/>
          <p:cNvSpPr/>
          <p:nvPr/>
        </p:nvSpPr>
        <p:spPr>
          <a:xfrm>
            <a:off x="8677094" y="5616266"/>
            <a:ext cx="1312558" cy="258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Infrastructure Fit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288873" y="5986000"/>
            <a:ext cx="3457019" cy="4806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5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Mobile-first filters ensure selected tools perform reliably in low-connectivity environments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D9770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STRATEGIC INSIGHTS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Takeaways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811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Lessons learned from the evaluation process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600200"/>
            <a:ext cx="5619750" cy="1466850"/>
          </a:xfrm>
          <a:custGeom>
            <a:avLst/>
            <a:gdLst/>
            <a:ahLst/>
            <a:cxnLst/>
            <a:rect l="l" t="t" r="r" b="b"/>
            <a:pathLst>
              <a:path w="5619750" h="1466850">
                <a:moveTo>
                  <a:pt x="38100" y="0"/>
                </a:moveTo>
                <a:lnTo>
                  <a:pt x="5543547" y="0"/>
                </a:lnTo>
                <a:cubicBezTo>
                  <a:pt x="5585605" y="0"/>
                  <a:pt x="5619750" y="34145"/>
                  <a:pt x="5619750" y="76203"/>
                </a:cubicBezTo>
                <a:lnTo>
                  <a:pt x="5619750" y="1390647"/>
                </a:lnTo>
                <a:cubicBezTo>
                  <a:pt x="5619750" y="1432705"/>
                  <a:pt x="5585605" y="1466850"/>
                  <a:pt x="5543547" y="1466850"/>
                </a:cubicBez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400050" y="1600200"/>
            <a:ext cx="38100" cy="1466850"/>
          </a:xfrm>
          <a:custGeom>
            <a:avLst/>
            <a:gdLst/>
            <a:ahLst/>
            <a:cxnLst/>
            <a:rect l="l" t="t" r="r" b="b"/>
            <a:pathLst>
              <a:path w="38100" h="1466850">
                <a:moveTo>
                  <a:pt x="38100" y="0"/>
                </a:moveTo>
                <a:lnTo>
                  <a:pt x="38100" y="0"/>
                </a:lnTo>
                <a:lnTo>
                  <a:pt x="38100" y="1466850"/>
                </a:ln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7" name="Shape 5"/>
          <p:cNvSpPr/>
          <p:nvPr/>
        </p:nvSpPr>
        <p:spPr>
          <a:xfrm>
            <a:off x="609600" y="17907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8" name="Text 6"/>
          <p:cNvSpPr/>
          <p:nvPr/>
        </p:nvSpPr>
        <p:spPr>
          <a:xfrm>
            <a:off x="552450" y="179070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95400" y="1790700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Fit-for-Purpose &gt; Feature-Rich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95400" y="2133600"/>
            <a:ext cx="4610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Top tools scored high on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usability for small teams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, not just technical capability. SME-friendly interfaces and minimal training requirements were decisive factors.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00050" y="3219450"/>
            <a:ext cx="5619750" cy="1466850"/>
          </a:xfrm>
          <a:custGeom>
            <a:avLst/>
            <a:gdLst/>
            <a:ahLst/>
            <a:cxnLst/>
            <a:rect l="l" t="t" r="r" b="b"/>
            <a:pathLst>
              <a:path w="5619750" h="1466850">
                <a:moveTo>
                  <a:pt x="38100" y="0"/>
                </a:moveTo>
                <a:lnTo>
                  <a:pt x="5543547" y="0"/>
                </a:lnTo>
                <a:cubicBezTo>
                  <a:pt x="5585605" y="0"/>
                  <a:pt x="5619750" y="34145"/>
                  <a:pt x="5619750" y="76203"/>
                </a:cubicBezTo>
                <a:lnTo>
                  <a:pt x="5619750" y="1390647"/>
                </a:lnTo>
                <a:cubicBezTo>
                  <a:pt x="5619750" y="1432705"/>
                  <a:pt x="5585605" y="1466850"/>
                  <a:pt x="5543547" y="1466850"/>
                </a:cubicBez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400050" y="3219450"/>
            <a:ext cx="38100" cy="1466850"/>
          </a:xfrm>
          <a:custGeom>
            <a:avLst/>
            <a:gdLst/>
            <a:ahLst/>
            <a:cxnLst/>
            <a:rect l="l" t="t" r="r" b="b"/>
            <a:pathLst>
              <a:path w="38100" h="1466850">
                <a:moveTo>
                  <a:pt x="38100" y="0"/>
                </a:moveTo>
                <a:lnTo>
                  <a:pt x="38100" y="0"/>
                </a:lnTo>
                <a:lnTo>
                  <a:pt x="38100" y="1466850"/>
                </a:ln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13" name="Shape 11"/>
          <p:cNvSpPr/>
          <p:nvPr/>
        </p:nvSpPr>
        <p:spPr>
          <a:xfrm>
            <a:off x="609600" y="34099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14" name="Text 12"/>
          <p:cNvSpPr/>
          <p:nvPr/>
        </p:nvSpPr>
        <p:spPr>
          <a:xfrm>
            <a:off x="552450" y="340995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95400" y="3409950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Hybrid Beats Monolithic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95400" y="3752850"/>
            <a:ext cx="4610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Recommended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best-of-breed approach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: KlearNow for customs automation + Flexport for visibility. No single tool excelled across all criteria.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91250" y="1600200"/>
            <a:ext cx="5619750" cy="1466850"/>
          </a:xfrm>
          <a:custGeom>
            <a:avLst/>
            <a:gdLst/>
            <a:ahLst/>
            <a:cxnLst/>
            <a:rect l="l" t="t" r="r" b="b"/>
            <a:pathLst>
              <a:path w="5619750" h="1466850">
                <a:moveTo>
                  <a:pt x="38100" y="0"/>
                </a:moveTo>
                <a:lnTo>
                  <a:pt x="5543547" y="0"/>
                </a:lnTo>
                <a:cubicBezTo>
                  <a:pt x="5585605" y="0"/>
                  <a:pt x="5619750" y="34145"/>
                  <a:pt x="5619750" y="76203"/>
                </a:cubicBezTo>
                <a:lnTo>
                  <a:pt x="5619750" y="1390647"/>
                </a:lnTo>
                <a:cubicBezTo>
                  <a:pt x="5619750" y="1432705"/>
                  <a:pt x="5585605" y="1466850"/>
                  <a:pt x="5543547" y="1466850"/>
                </a:cubicBez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6191250" y="1600200"/>
            <a:ext cx="38100" cy="1466850"/>
          </a:xfrm>
          <a:custGeom>
            <a:avLst/>
            <a:gdLst/>
            <a:ahLst/>
            <a:cxnLst/>
            <a:rect l="l" t="t" r="r" b="b"/>
            <a:pathLst>
              <a:path w="38100" h="1466850">
                <a:moveTo>
                  <a:pt x="38100" y="0"/>
                </a:moveTo>
                <a:lnTo>
                  <a:pt x="38100" y="0"/>
                </a:lnTo>
                <a:lnTo>
                  <a:pt x="38100" y="1466850"/>
                </a:ln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19" name="Shape 17"/>
          <p:cNvSpPr/>
          <p:nvPr/>
        </p:nvSpPr>
        <p:spPr>
          <a:xfrm>
            <a:off x="6400800" y="17907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20" name="Text 18"/>
          <p:cNvSpPr/>
          <p:nvPr/>
        </p:nvSpPr>
        <p:spPr>
          <a:xfrm>
            <a:off x="6343650" y="179070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086600" y="1790700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Grey Literature Matters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086600" y="2133600"/>
            <a:ext cx="4610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60% of validated tools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were found in industry reports and trade publications, not academic databases. Diverse sources essential for comprehensive market coverage.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191250" y="3219450"/>
            <a:ext cx="5619750" cy="1466850"/>
          </a:xfrm>
          <a:custGeom>
            <a:avLst/>
            <a:gdLst/>
            <a:ahLst/>
            <a:cxnLst/>
            <a:rect l="l" t="t" r="r" b="b"/>
            <a:pathLst>
              <a:path w="5619750" h="1466850">
                <a:moveTo>
                  <a:pt x="38100" y="0"/>
                </a:moveTo>
                <a:lnTo>
                  <a:pt x="5543547" y="0"/>
                </a:lnTo>
                <a:cubicBezTo>
                  <a:pt x="5585605" y="0"/>
                  <a:pt x="5619750" y="34145"/>
                  <a:pt x="5619750" y="76203"/>
                </a:cubicBezTo>
                <a:lnTo>
                  <a:pt x="5619750" y="1390647"/>
                </a:lnTo>
                <a:cubicBezTo>
                  <a:pt x="5619750" y="1432705"/>
                  <a:pt x="5585605" y="1466850"/>
                  <a:pt x="5543547" y="1466850"/>
                </a:cubicBez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4" name="Shape 22"/>
          <p:cNvSpPr/>
          <p:nvPr/>
        </p:nvSpPr>
        <p:spPr>
          <a:xfrm>
            <a:off x="6191250" y="3219450"/>
            <a:ext cx="38100" cy="1466850"/>
          </a:xfrm>
          <a:custGeom>
            <a:avLst/>
            <a:gdLst/>
            <a:ahLst/>
            <a:cxnLst/>
            <a:rect l="l" t="t" r="r" b="b"/>
            <a:pathLst>
              <a:path w="38100" h="1466850">
                <a:moveTo>
                  <a:pt x="38100" y="0"/>
                </a:moveTo>
                <a:lnTo>
                  <a:pt x="38100" y="0"/>
                </a:lnTo>
                <a:lnTo>
                  <a:pt x="38100" y="1466850"/>
                </a:ln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5" name="Shape 23"/>
          <p:cNvSpPr/>
          <p:nvPr/>
        </p:nvSpPr>
        <p:spPr>
          <a:xfrm>
            <a:off x="6400800" y="34099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6" name="Text 24"/>
          <p:cNvSpPr/>
          <p:nvPr/>
        </p:nvSpPr>
        <p:spPr>
          <a:xfrm>
            <a:off x="6343650" y="340995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086600" y="3409950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Stakeholder Buy-In Critical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086600" y="3752850"/>
            <a:ext cx="4610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Weights validated in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follow-up sessions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ensured adoption confidence. Early engagement translated to implementation readiness.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81000" y="4998244"/>
            <a:ext cx="11430000" cy="1476375"/>
          </a:xfrm>
          <a:custGeom>
            <a:avLst/>
            <a:gdLst/>
            <a:ahLst/>
            <a:cxnLst/>
            <a:rect l="l" t="t" r="r" b="b"/>
            <a:pathLst>
              <a:path w="11430000" h="1476375">
                <a:moveTo>
                  <a:pt x="76196" y="0"/>
                </a:moveTo>
                <a:lnTo>
                  <a:pt x="11353804" y="0"/>
                </a:lnTo>
                <a:cubicBezTo>
                  <a:pt x="11395858" y="0"/>
                  <a:pt x="11430000" y="34142"/>
                  <a:pt x="11430000" y="76196"/>
                </a:cubicBezTo>
                <a:lnTo>
                  <a:pt x="11430000" y="1400179"/>
                </a:lnTo>
                <a:cubicBezTo>
                  <a:pt x="11430000" y="1442233"/>
                  <a:pt x="11395858" y="1476375"/>
                  <a:pt x="11353804" y="1476375"/>
                </a:cubicBezTo>
                <a:lnTo>
                  <a:pt x="76196" y="1476375"/>
                </a:lnTo>
                <a:cubicBezTo>
                  <a:pt x="34142" y="1476375"/>
                  <a:pt x="0" y="1442233"/>
                  <a:pt x="0" y="1400179"/>
                </a:cubicBezTo>
                <a:lnTo>
                  <a:pt x="0" y="76196"/>
                </a:lnTo>
                <a:cubicBezTo>
                  <a:pt x="0" y="34142"/>
                  <a:pt x="34142" y="0"/>
                  <a:pt x="76196" y="0"/>
                </a:cubicBezTo>
                <a:close/>
              </a:path>
            </a:pathLst>
          </a:custGeom>
          <a:gradFill rotWithShape="1" flip="none">
            <a:gsLst>
              <a:gs pos="0">
                <a:srgbClr val="1E3A5F"/>
              </a:gs>
              <a:gs pos="100000">
                <a:srgbClr val="4A6FA5"/>
              </a:gs>
            </a:gsLst>
            <a:lin ang="0" scaled="1"/>
          </a:gra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511969" y="5486344"/>
            <a:ext cx="385763" cy="342900"/>
          </a:xfrm>
          <a:custGeom>
            <a:avLst/>
            <a:gdLst/>
            <a:ahLst/>
            <a:cxnLst/>
            <a:rect l="l" t="t" r="r" b="b"/>
            <a:pathLst>
              <a:path w="385763" h="342900">
                <a:moveTo>
                  <a:pt x="207280" y="-12658"/>
                </a:moveTo>
                <a:cubicBezTo>
                  <a:pt x="204534" y="-18016"/>
                  <a:pt x="198976" y="-21431"/>
                  <a:pt x="192948" y="-21431"/>
                </a:cubicBezTo>
                <a:cubicBezTo>
                  <a:pt x="186921" y="-21431"/>
                  <a:pt x="181362" y="-18016"/>
                  <a:pt x="178616" y="-12658"/>
                </a:cubicBezTo>
                <a:lnTo>
                  <a:pt x="129324" y="83917"/>
                </a:lnTo>
                <a:lnTo>
                  <a:pt x="22235" y="100928"/>
                </a:lnTo>
                <a:cubicBezTo>
                  <a:pt x="16274" y="101865"/>
                  <a:pt x="11318" y="106085"/>
                  <a:pt x="9443" y="111844"/>
                </a:cubicBezTo>
                <a:cubicBezTo>
                  <a:pt x="7568" y="117604"/>
                  <a:pt x="9108" y="123899"/>
                  <a:pt x="13328" y="128186"/>
                </a:cubicBezTo>
                <a:lnTo>
                  <a:pt x="89944" y="204869"/>
                </a:lnTo>
                <a:lnTo>
                  <a:pt x="73067" y="311959"/>
                </a:lnTo>
                <a:cubicBezTo>
                  <a:pt x="72130" y="317919"/>
                  <a:pt x="74608" y="323947"/>
                  <a:pt x="79497" y="327496"/>
                </a:cubicBezTo>
                <a:cubicBezTo>
                  <a:pt x="84386" y="331046"/>
                  <a:pt x="90815" y="331582"/>
                  <a:pt x="96240" y="328836"/>
                </a:cubicBezTo>
                <a:lnTo>
                  <a:pt x="192948" y="279678"/>
                </a:lnTo>
                <a:lnTo>
                  <a:pt x="289590" y="328836"/>
                </a:lnTo>
                <a:cubicBezTo>
                  <a:pt x="294948" y="331582"/>
                  <a:pt x="301444" y="331046"/>
                  <a:pt x="306333" y="327496"/>
                </a:cubicBezTo>
                <a:cubicBezTo>
                  <a:pt x="311222" y="323947"/>
                  <a:pt x="313700" y="317986"/>
                  <a:pt x="312762" y="311959"/>
                </a:cubicBezTo>
                <a:lnTo>
                  <a:pt x="295818" y="204869"/>
                </a:lnTo>
                <a:lnTo>
                  <a:pt x="372435" y="128186"/>
                </a:lnTo>
                <a:cubicBezTo>
                  <a:pt x="376721" y="123899"/>
                  <a:pt x="378195" y="117604"/>
                  <a:pt x="376319" y="111844"/>
                </a:cubicBezTo>
                <a:cubicBezTo>
                  <a:pt x="374444" y="106085"/>
                  <a:pt x="369555" y="101865"/>
                  <a:pt x="363528" y="100928"/>
                </a:cubicBezTo>
                <a:lnTo>
                  <a:pt x="256505" y="83917"/>
                </a:lnTo>
                <a:lnTo>
                  <a:pt x="207280" y="-12658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1" name="Text 29"/>
          <p:cNvSpPr/>
          <p:nvPr/>
        </p:nvSpPr>
        <p:spPr>
          <a:xfrm>
            <a:off x="990660" y="5188744"/>
            <a:ext cx="10744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Framework Success Factors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90660" y="5569688"/>
            <a:ext cx="107156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MCDA approach succeeded through </a:t>
            </a:r>
            <a:pPr>
              <a:lnSpc>
                <a:spcPct val="14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stakeholder-driven weighting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, </a:t>
            </a:r>
            <a:pPr>
              <a:lnSpc>
                <a:spcPct val="14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transparent scoring methodology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, and </a:t>
            </a:r>
            <a:pPr>
              <a:lnSpc>
                <a:spcPct val="14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visual validation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that built confidence in data-driven recommendations. Reusable framework ensures sustained value for future technology evaluations.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D9770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COMPETENCIES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Skills Demonstrated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811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Business Analysis, Data Analysis, and Domain Expertise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619250"/>
            <a:ext cx="3705225" cy="4857750"/>
          </a:xfrm>
          <a:custGeom>
            <a:avLst/>
            <a:gdLst/>
            <a:ahLst/>
            <a:cxnLst/>
            <a:rect l="l" t="t" r="r" b="b"/>
            <a:pathLst>
              <a:path w="3705225" h="48577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4781534"/>
                </a:lnTo>
                <a:cubicBezTo>
                  <a:pt x="3705225" y="4823627"/>
                  <a:pt x="3671102" y="4857750"/>
                  <a:pt x="3629009" y="4857750"/>
                </a:cubicBezTo>
                <a:lnTo>
                  <a:pt x="76216" y="4857750"/>
                </a:lnTo>
                <a:cubicBezTo>
                  <a:pt x="34123" y="4857750"/>
                  <a:pt x="0" y="4823627"/>
                  <a:pt x="0" y="478153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81000" y="16192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7" name="Shape 5"/>
          <p:cNvSpPr/>
          <p:nvPr/>
        </p:nvSpPr>
        <p:spPr>
          <a:xfrm>
            <a:off x="381000" y="1638300"/>
            <a:ext cx="3705225" cy="609600"/>
          </a:xfrm>
          <a:custGeom>
            <a:avLst/>
            <a:gdLst/>
            <a:ahLst/>
            <a:cxnLst/>
            <a:rect l="l" t="t" r="r" b="b"/>
            <a:pathLst>
              <a:path w="3705225" h="609600">
                <a:moveTo>
                  <a:pt x="0" y="0"/>
                </a:moveTo>
                <a:lnTo>
                  <a:pt x="3705225" y="0"/>
                </a:lnTo>
                <a:lnTo>
                  <a:pt x="3705225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8" name="Shape 6"/>
          <p:cNvSpPr/>
          <p:nvPr/>
        </p:nvSpPr>
        <p:spPr>
          <a:xfrm>
            <a:off x="571500" y="180016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11621" y="26789"/>
                </a:moveTo>
                <a:lnTo>
                  <a:pt x="174129" y="26789"/>
                </a:lnTo>
                <a:cubicBezTo>
                  <a:pt x="176585" y="26789"/>
                  <a:pt x="178594" y="28798"/>
                  <a:pt x="178594" y="31254"/>
                </a:cubicBezTo>
                <a:lnTo>
                  <a:pt x="178594" y="53578"/>
                </a:lnTo>
                <a:lnTo>
                  <a:pt x="107156" y="53578"/>
                </a:lnTo>
                <a:lnTo>
                  <a:pt x="107156" y="31254"/>
                </a:lnTo>
                <a:cubicBezTo>
                  <a:pt x="107156" y="28798"/>
                  <a:pt x="109165" y="26789"/>
                  <a:pt x="111621" y="26789"/>
                </a:cubicBezTo>
                <a:close/>
                <a:moveTo>
                  <a:pt x="80367" y="31254"/>
                </a:moveTo>
                <a:lnTo>
                  <a:pt x="80367" y="53578"/>
                </a:lnTo>
                <a:lnTo>
                  <a:pt x="35719" y="53578"/>
                </a:lnTo>
                <a:cubicBezTo>
                  <a:pt x="16018" y="53578"/>
                  <a:pt x="0" y="69596"/>
                  <a:pt x="0" y="89297"/>
                </a:cubicBezTo>
                <a:lnTo>
                  <a:pt x="0" y="142875"/>
                </a:lnTo>
                <a:lnTo>
                  <a:pt x="285750" y="142875"/>
                </a:lnTo>
                <a:lnTo>
                  <a:pt x="285750" y="89297"/>
                </a:lnTo>
                <a:cubicBezTo>
                  <a:pt x="285750" y="69596"/>
                  <a:pt x="269732" y="53578"/>
                  <a:pt x="250031" y="53578"/>
                </a:cubicBezTo>
                <a:lnTo>
                  <a:pt x="205383" y="53578"/>
                </a:lnTo>
                <a:lnTo>
                  <a:pt x="205383" y="31254"/>
                </a:lnTo>
                <a:cubicBezTo>
                  <a:pt x="205383" y="14008"/>
                  <a:pt x="191374" y="0"/>
                  <a:pt x="174129" y="0"/>
                </a:cubicBezTo>
                <a:lnTo>
                  <a:pt x="111621" y="0"/>
                </a:lnTo>
                <a:cubicBezTo>
                  <a:pt x="94376" y="0"/>
                  <a:pt x="80367" y="14008"/>
                  <a:pt x="80367" y="31254"/>
                </a:cubicBezTo>
                <a:close/>
                <a:moveTo>
                  <a:pt x="285750" y="169664"/>
                </a:moveTo>
                <a:lnTo>
                  <a:pt x="178594" y="169664"/>
                </a:lnTo>
                <a:lnTo>
                  <a:pt x="178594" y="178594"/>
                </a:lnTo>
                <a:cubicBezTo>
                  <a:pt x="178594" y="188472"/>
                  <a:pt x="170613" y="196453"/>
                  <a:pt x="160734" y="196453"/>
                </a:cubicBezTo>
                <a:lnTo>
                  <a:pt x="125016" y="196453"/>
                </a:lnTo>
                <a:cubicBezTo>
                  <a:pt x="115137" y="196453"/>
                  <a:pt x="107156" y="188472"/>
                  <a:pt x="107156" y="178594"/>
                </a:cubicBezTo>
                <a:lnTo>
                  <a:pt x="107156" y="169664"/>
                </a:lnTo>
                <a:lnTo>
                  <a:pt x="0" y="169664"/>
                </a:lnTo>
                <a:lnTo>
                  <a:pt x="0" y="232172"/>
                </a:lnTo>
                <a:cubicBezTo>
                  <a:pt x="0" y="251873"/>
                  <a:pt x="16018" y="267891"/>
                  <a:pt x="35719" y="267891"/>
                </a:cubicBezTo>
                <a:lnTo>
                  <a:pt x="250031" y="267891"/>
                </a:lnTo>
                <a:cubicBezTo>
                  <a:pt x="269732" y="267891"/>
                  <a:pt x="285750" y="251873"/>
                  <a:pt x="285750" y="232172"/>
                </a:cubicBezTo>
                <a:lnTo>
                  <a:pt x="285750" y="16966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004887" y="1790700"/>
            <a:ext cx="1914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Business Analysis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3400" y="240024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604838" y="2485969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83344" y="4167"/>
                </a:moveTo>
                <a:cubicBezTo>
                  <a:pt x="98293" y="4167"/>
                  <a:pt x="110430" y="16304"/>
                  <a:pt x="110430" y="31254"/>
                </a:cubicBezTo>
                <a:cubicBezTo>
                  <a:pt x="110430" y="46203"/>
                  <a:pt x="98293" y="58341"/>
                  <a:pt x="83344" y="58341"/>
                </a:cubicBezTo>
                <a:cubicBezTo>
                  <a:pt x="68394" y="58341"/>
                  <a:pt x="56257" y="46203"/>
                  <a:pt x="56257" y="31254"/>
                </a:cubicBezTo>
                <a:cubicBezTo>
                  <a:pt x="56257" y="16304"/>
                  <a:pt x="68394" y="4167"/>
                  <a:pt x="83344" y="4167"/>
                </a:cubicBezTo>
                <a:close/>
                <a:moveTo>
                  <a:pt x="25003" y="22920"/>
                </a:moveTo>
                <a:cubicBezTo>
                  <a:pt x="35353" y="22920"/>
                  <a:pt x="43755" y="31322"/>
                  <a:pt x="43755" y="41672"/>
                </a:cubicBezTo>
                <a:cubicBezTo>
                  <a:pt x="43755" y="52022"/>
                  <a:pt x="35353" y="60424"/>
                  <a:pt x="25003" y="60424"/>
                </a:cubicBezTo>
                <a:cubicBezTo>
                  <a:pt x="14653" y="60424"/>
                  <a:pt x="6251" y="52022"/>
                  <a:pt x="6251" y="41672"/>
                </a:cubicBezTo>
                <a:cubicBezTo>
                  <a:pt x="6251" y="31322"/>
                  <a:pt x="14653" y="22920"/>
                  <a:pt x="25003" y="22920"/>
                </a:cubicBezTo>
                <a:close/>
                <a:moveTo>
                  <a:pt x="0" y="108347"/>
                </a:moveTo>
                <a:cubicBezTo>
                  <a:pt x="0" y="89933"/>
                  <a:pt x="14924" y="75009"/>
                  <a:pt x="33337" y="75009"/>
                </a:cubicBezTo>
                <a:cubicBezTo>
                  <a:pt x="36671" y="75009"/>
                  <a:pt x="39901" y="75504"/>
                  <a:pt x="42948" y="76416"/>
                </a:cubicBezTo>
                <a:cubicBezTo>
                  <a:pt x="34379" y="86000"/>
                  <a:pt x="29170" y="98658"/>
                  <a:pt x="29170" y="112514"/>
                </a:cubicBezTo>
                <a:lnTo>
                  <a:pt x="29170" y="116681"/>
                </a:lnTo>
                <a:cubicBezTo>
                  <a:pt x="29170" y="119650"/>
                  <a:pt x="29795" y="122463"/>
                  <a:pt x="30915" y="125016"/>
                </a:cubicBezTo>
                <a:lnTo>
                  <a:pt x="8334" y="125016"/>
                </a:lnTo>
                <a:cubicBezTo>
                  <a:pt x="3724" y="125016"/>
                  <a:pt x="0" y="121291"/>
                  <a:pt x="0" y="116681"/>
                </a:cubicBezTo>
                <a:lnTo>
                  <a:pt x="0" y="108347"/>
                </a:lnTo>
                <a:close/>
                <a:moveTo>
                  <a:pt x="135772" y="125016"/>
                </a:moveTo>
                <a:cubicBezTo>
                  <a:pt x="136892" y="122463"/>
                  <a:pt x="137517" y="119650"/>
                  <a:pt x="137517" y="116681"/>
                </a:cubicBezTo>
                <a:lnTo>
                  <a:pt x="137517" y="112514"/>
                </a:lnTo>
                <a:cubicBezTo>
                  <a:pt x="137517" y="98658"/>
                  <a:pt x="132308" y="86000"/>
                  <a:pt x="123739" y="76416"/>
                </a:cubicBezTo>
                <a:cubicBezTo>
                  <a:pt x="126787" y="75504"/>
                  <a:pt x="130016" y="75009"/>
                  <a:pt x="133350" y="75009"/>
                </a:cubicBezTo>
                <a:cubicBezTo>
                  <a:pt x="151764" y="75009"/>
                  <a:pt x="166688" y="89933"/>
                  <a:pt x="166688" y="108347"/>
                </a:cubicBezTo>
                <a:lnTo>
                  <a:pt x="166688" y="116681"/>
                </a:lnTo>
                <a:cubicBezTo>
                  <a:pt x="166688" y="121291"/>
                  <a:pt x="162963" y="125016"/>
                  <a:pt x="158353" y="125016"/>
                </a:cubicBezTo>
                <a:lnTo>
                  <a:pt x="135772" y="125016"/>
                </a:lnTo>
                <a:close/>
                <a:moveTo>
                  <a:pt x="122932" y="41672"/>
                </a:moveTo>
                <a:cubicBezTo>
                  <a:pt x="122932" y="31322"/>
                  <a:pt x="131335" y="22920"/>
                  <a:pt x="141684" y="22920"/>
                </a:cubicBezTo>
                <a:cubicBezTo>
                  <a:pt x="152034" y="22920"/>
                  <a:pt x="160437" y="31322"/>
                  <a:pt x="160437" y="41672"/>
                </a:cubicBezTo>
                <a:cubicBezTo>
                  <a:pt x="160437" y="52022"/>
                  <a:pt x="152034" y="60424"/>
                  <a:pt x="141684" y="60424"/>
                </a:cubicBezTo>
                <a:cubicBezTo>
                  <a:pt x="131335" y="60424"/>
                  <a:pt x="122932" y="52022"/>
                  <a:pt x="122932" y="41672"/>
                </a:cubicBezTo>
                <a:close/>
                <a:moveTo>
                  <a:pt x="41672" y="112514"/>
                </a:moveTo>
                <a:cubicBezTo>
                  <a:pt x="41672" y="89490"/>
                  <a:pt x="60320" y="70842"/>
                  <a:pt x="83344" y="70842"/>
                </a:cubicBezTo>
                <a:cubicBezTo>
                  <a:pt x="106367" y="70842"/>
                  <a:pt x="125016" y="89490"/>
                  <a:pt x="125016" y="112514"/>
                </a:cubicBezTo>
                <a:lnTo>
                  <a:pt x="125016" y="116681"/>
                </a:lnTo>
                <a:cubicBezTo>
                  <a:pt x="125016" y="121291"/>
                  <a:pt x="121291" y="125016"/>
                  <a:pt x="116681" y="125016"/>
                </a:cubicBezTo>
                <a:lnTo>
                  <a:pt x="50006" y="125016"/>
                </a:lnTo>
                <a:cubicBezTo>
                  <a:pt x="45396" y="125016"/>
                  <a:pt x="41672" y="121291"/>
                  <a:pt x="41672" y="116681"/>
                </a:cubicBezTo>
                <a:lnTo>
                  <a:pt x="41672" y="112514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2" name="Text 10"/>
          <p:cNvSpPr/>
          <p:nvPr/>
        </p:nvSpPr>
        <p:spPr>
          <a:xfrm>
            <a:off x="952500" y="24002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Requirements Elicitation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52500" y="2666944"/>
            <a:ext cx="2505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PCC framework, interviews, walkthroughs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33400" y="297174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613172" y="3057469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70035" y="22190"/>
                </a:moveTo>
                <a:lnTo>
                  <a:pt x="39666" y="55944"/>
                </a:lnTo>
                <a:cubicBezTo>
                  <a:pt x="38468" y="57273"/>
                  <a:pt x="38520" y="59330"/>
                  <a:pt x="39797" y="60607"/>
                </a:cubicBezTo>
                <a:cubicBezTo>
                  <a:pt x="47740" y="68550"/>
                  <a:pt x="60633" y="68550"/>
                  <a:pt x="68576" y="60607"/>
                </a:cubicBezTo>
                <a:lnTo>
                  <a:pt x="76859" y="52324"/>
                </a:lnTo>
                <a:cubicBezTo>
                  <a:pt x="77952" y="51230"/>
                  <a:pt x="79333" y="50631"/>
                  <a:pt x="80739" y="50527"/>
                </a:cubicBezTo>
                <a:cubicBezTo>
                  <a:pt x="82510" y="50371"/>
                  <a:pt x="84333" y="50970"/>
                  <a:pt x="85688" y="52324"/>
                </a:cubicBezTo>
                <a:lnTo>
                  <a:pt x="131683" y="97929"/>
                </a:lnTo>
                <a:lnTo>
                  <a:pt x="150019" y="83344"/>
                </a:lnTo>
                <a:lnTo>
                  <a:pt x="150019" y="8334"/>
                </a:lnTo>
                <a:lnTo>
                  <a:pt x="120848" y="25003"/>
                </a:lnTo>
                <a:lnTo>
                  <a:pt x="114650" y="20862"/>
                </a:lnTo>
                <a:cubicBezTo>
                  <a:pt x="110535" y="18127"/>
                  <a:pt x="105716" y="16669"/>
                  <a:pt x="100768" y="16669"/>
                </a:cubicBezTo>
                <a:lnTo>
                  <a:pt x="82432" y="16669"/>
                </a:lnTo>
                <a:cubicBezTo>
                  <a:pt x="82146" y="16669"/>
                  <a:pt x="81833" y="16669"/>
                  <a:pt x="81547" y="16695"/>
                </a:cubicBezTo>
                <a:cubicBezTo>
                  <a:pt x="77145" y="16929"/>
                  <a:pt x="73004" y="18909"/>
                  <a:pt x="70035" y="22190"/>
                </a:cubicBezTo>
                <a:close/>
                <a:moveTo>
                  <a:pt x="30368" y="47584"/>
                </a:moveTo>
                <a:lnTo>
                  <a:pt x="58184" y="16669"/>
                </a:lnTo>
                <a:lnTo>
                  <a:pt x="47871" y="16669"/>
                </a:lnTo>
                <a:cubicBezTo>
                  <a:pt x="41229" y="16669"/>
                  <a:pt x="34874" y="19299"/>
                  <a:pt x="30186" y="23987"/>
                </a:cubicBezTo>
                <a:lnTo>
                  <a:pt x="29170" y="25003"/>
                </a:lnTo>
                <a:lnTo>
                  <a:pt x="0" y="8334"/>
                </a:lnTo>
                <a:lnTo>
                  <a:pt x="0" y="83344"/>
                </a:lnTo>
                <a:lnTo>
                  <a:pt x="40734" y="117280"/>
                </a:lnTo>
                <a:cubicBezTo>
                  <a:pt x="46725" y="122281"/>
                  <a:pt x="54278" y="125016"/>
                  <a:pt x="62065" y="125016"/>
                </a:cubicBezTo>
                <a:lnTo>
                  <a:pt x="66154" y="125016"/>
                </a:lnTo>
                <a:lnTo>
                  <a:pt x="64331" y="123192"/>
                </a:lnTo>
                <a:cubicBezTo>
                  <a:pt x="61883" y="120744"/>
                  <a:pt x="61883" y="116785"/>
                  <a:pt x="64331" y="114363"/>
                </a:cubicBezTo>
                <a:cubicBezTo>
                  <a:pt x="66779" y="111941"/>
                  <a:pt x="70738" y="111915"/>
                  <a:pt x="73160" y="114363"/>
                </a:cubicBezTo>
                <a:lnTo>
                  <a:pt x="83839" y="125042"/>
                </a:lnTo>
                <a:lnTo>
                  <a:pt x="86183" y="125042"/>
                </a:lnTo>
                <a:cubicBezTo>
                  <a:pt x="91157" y="125042"/>
                  <a:pt x="96028" y="123922"/>
                  <a:pt x="100455" y="121838"/>
                </a:cubicBezTo>
                <a:lnTo>
                  <a:pt x="93501" y="114858"/>
                </a:lnTo>
                <a:cubicBezTo>
                  <a:pt x="91053" y="112410"/>
                  <a:pt x="91053" y="108451"/>
                  <a:pt x="93501" y="106029"/>
                </a:cubicBezTo>
                <a:cubicBezTo>
                  <a:pt x="95949" y="103607"/>
                  <a:pt x="99908" y="103581"/>
                  <a:pt x="102330" y="106029"/>
                </a:cubicBezTo>
                <a:lnTo>
                  <a:pt x="110665" y="114363"/>
                </a:lnTo>
                <a:lnTo>
                  <a:pt x="115223" y="109805"/>
                </a:lnTo>
                <a:cubicBezTo>
                  <a:pt x="117541" y="107487"/>
                  <a:pt x="118218" y="104128"/>
                  <a:pt x="117202" y="101185"/>
                </a:cubicBezTo>
                <a:lnTo>
                  <a:pt x="81286" y="65555"/>
                </a:lnTo>
                <a:lnTo>
                  <a:pt x="77406" y="69436"/>
                </a:lnTo>
                <a:cubicBezTo>
                  <a:pt x="64565" y="82276"/>
                  <a:pt x="43782" y="82276"/>
                  <a:pt x="30941" y="69436"/>
                </a:cubicBezTo>
                <a:cubicBezTo>
                  <a:pt x="24951" y="63445"/>
                  <a:pt x="24717" y="53835"/>
                  <a:pt x="30368" y="47558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6" name="Text 14"/>
          <p:cNvSpPr/>
          <p:nvPr/>
        </p:nvSpPr>
        <p:spPr>
          <a:xfrm>
            <a:off x="952500" y="2971744"/>
            <a:ext cx="2638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Stakeholder Management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52500" y="3238444"/>
            <a:ext cx="2628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Engagement, consensus building, validation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33400" y="354324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621506" y="362896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20836"/>
                </a:moveTo>
                <a:cubicBezTo>
                  <a:pt x="0" y="13934"/>
                  <a:pt x="5600" y="8334"/>
                  <a:pt x="12502" y="8334"/>
                </a:cubicBezTo>
                <a:lnTo>
                  <a:pt x="37505" y="8334"/>
                </a:lnTo>
                <a:cubicBezTo>
                  <a:pt x="44407" y="8334"/>
                  <a:pt x="50006" y="13934"/>
                  <a:pt x="50006" y="20836"/>
                </a:cubicBezTo>
                <a:lnTo>
                  <a:pt x="50006" y="25003"/>
                </a:lnTo>
                <a:lnTo>
                  <a:pt x="83344" y="25003"/>
                </a:lnTo>
                <a:lnTo>
                  <a:pt x="83344" y="20836"/>
                </a:lnTo>
                <a:cubicBezTo>
                  <a:pt x="83344" y="13934"/>
                  <a:pt x="88943" y="8334"/>
                  <a:pt x="95845" y="8334"/>
                </a:cubicBezTo>
                <a:lnTo>
                  <a:pt x="120848" y="8334"/>
                </a:lnTo>
                <a:cubicBezTo>
                  <a:pt x="127750" y="8334"/>
                  <a:pt x="133350" y="13934"/>
                  <a:pt x="133350" y="20836"/>
                </a:cubicBezTo>
                <a:lnTo>
                  <a:pt x="133350" y="45839"/>
                </a:lnTo>
                <a:cubicBezTo>
                  <a:pt x="133350" y="52741"/>
                  <a:pt x="127750" y="58341"/>
                  <a:pt x="120848" y="58341"/>
                </a:cubicBezTo>
                <a:lnTo>
                  <a:pt x="95845" y="58341"/>
                </a:lnTo>
                <a:cubicBezTo>
                  <a:pt x="88943" y="58341"/>
                  <a:pt x="83344" y="52741"/>
                  <a:pt x="83344" y="45839"/>
                </a:cubicBezTo>
                <a:lnTo>
                  <a:pt x="83344" y="41672"/>
                </a:lnTo>
                <a:lnTo>
                  <a:pt x="50006" y="41672"/>
                </a:lnTo>
                <a:lnTo>
                  <a:pt x="50006" y="45839"/>
                </a:lnTo>
                <a:cubicBezTo>
                  <a:pt x="50006" y="47740"/>
                  <a:pt x="49563" y="49563"/>
                  <a:pt x="48808" y="51178"/>
                </a:cubicBezTo>
                <a:lnTo>
                  <a:pt x="66675" y="75009"/>
                </a:lnTo>
                <a:lnTo>
                  <a:pt x="87511" y="75009"/>
                </a:lnTo>
                <a:cubicBezTo>
                  <a:pt x="94413" y="75009"/>
                  <a:pt x="100013" y="80609"/>
                  <a:pt x="100013" y="87511"/>
                </a:cubicBezTo>
                <a:lnTo>
                  <a:pt x="100013" y="112514"/>
                </a:lnTo>
                <a:cubicBezTo>
                  <a:pt x="100013" y="119416"/>
                  <a:pt x="94413" y="125016"/>
                  <a:pt x="87511" y="125016"/>
                </a:cubicBezTo>
                <a:lnTo>
                  <a:pt x="62508" y="125016"/>
                </a:lnTo>
                <a:cubicBezTo>
                  <a:pt x="55606" y="125016"/>
                  <a:pt x="50006" y="119416"/>
                  <a:pt x="50006" y="112514"/>
                </a:cubicBezTo>
                <a:lnTo>
                  <a:pt x="50006" y="87511"/>
                </a:lnTo>
                <a:cubicBezTo>
                  <a:pt x="50006" y="85610"/>
                  <a:pt x="50449" y="83787"/>
                  <a:pt x="51204" y="82172"/>
                </a:cubicBezTo>
                <a:lnTo>
                  <a:pt x="33337" y="58341"/>
                </a:lnTo>
                <a:lnTo>
                  <a:pt x="12502" y="58341"/>
                </a:lnTo>
                <a:cubicBezTo>
                  <a:pt x="5600" y="58341"/>
                  <a:pt x="0" y="52741"/>
                  <a:pt x="0" y="45839"/>
                </a:cubicBezTo>
                <a:lnTo>
                  <a:pt x="0" y="20836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0" name="Text 18"/>
          <p:cNvSpPr/>
          <p:nvPr/>
        </p:nvSpPr>
        <p:spPr>
          <a:xfrm>
            <a:off x="952500" y="3543244"/>
            <a:ext cx="2362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Process Improvement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52500" y="3809944"/>
            <a:ext cx="2352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Root cause analysis, workflow redesign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33400" y="411474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638175" y="4200469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81104" y="8334"/>
                </a:moveTo>
                <a:lnTo>
                  <a:pt x="83344" y="8334"/>
                </a:lnTo>
                <a:cubicBezTo>
                  <a:pt x="92538" y="8334"/>
                  <a:pt x="100013" y="15809"/>
                  <a:pt x="100013" y="25003"/>
                </a:cubicBezTo>
                <a:lnTo>
                  <a:pt x="100013" y="116681"/>
                </a:lnTo>
                <a:cubicBezTo>
                  <a:pt x="100013" y="125875"/>
                  <a:pt x="92538" y="133350"/>
                  <a:pt x="83344" y="133350"/>
                </a:cubicBezTo>
                <a:lnTo>
                  <a:pt x="16669" y="133350"/>
                </a:lnTo>
                <a:cubicBezTo>
                  <a:pt x="7475" y="133350"/>
                  <a:pt x="0" y="125875"/>
                  <a:pt x="0" y="116681"/>
                </a:cubicBezTo>
                <a:lnTo>
                  <a:pt x="0" y="25003"/>
                </a:lnTo>
                <a:cubicBezTo>
                  <a:pt x="0" y="15809"/>
                  <a:pt x="7475" y="8334"/>
                  <a:pt x="16669" y="8334"/>
                </a:cubicBezTo>
                <a:lnTo>
                  <a:pt x="18909" y="8334"/>
                </a:lnTo>
                <a:cubicBezTo>
                  <a:pt x="21774" y="3360"/>
                  <a:pt x="27165" y="0"/>
                  <a:pt x="33337" y="0"/>
                </a:cubicBezTo>
                <a:lnTo>
                  <a:pt x="66675" y="0"/>
                </a:lnTo>
                <a:cubicBezTo>
                  <a:pt x="72848" y="0"/>
                  <a:pt x="78239" y="3360"/>
                  <a:pt x="81104" y="8334"/>
                </a:cubicBezTo>
                <a:close/>
                <a:moveTo>
                  <a:pt x="64591" y="29170"/>
                </a:moveTo>
                <a:cubicBezTo>
                  <a:pt x="68055" y="29170"/>
                  <a:pt x="70842" y="26384"/>
                  <a:pt x="70842" y="22920"/>
                </a:cubicBezTo>
                <a:cubicBezTo>
                  <a:pt x="70842" y="19456"/>
                  <a:pt x="68055" y="16669"/>
                  <a:pt x="64591" y="16669"/>
                </a:cubicBezTo>
                <a:lnTo>
                  <a:pt x="35421" y="16669"/>
                </a:lnTo>
                <a:cubicBezTo>
                  <a:pt x="31957" y="16669"/>
                  <a:pt x="29170" y="19456"/>
                  <a:pt x="29170" y="22920"/>
                </a:cubicBezTo>
                <a:cubicBezTo>
                  <a:pt x="29170" y="26384"/>
                  <a:pt x="31957" y="29170"/>
                  <a:pt x="35421" y="29170"/>
                </a:cubicBezTo>
                <a:lnTo>
                  <a:pt x="64591" y="29170"/>
                </a:lnTo>
                <a:close/>
                <a:moveTo>
                  <a:pt x="71988" y="67899"/>
                </a:moveTo>
                <a:cubicBezTo>
                  <a:pt x="73811" y="64982"/>
                  <a:pt x="72926" y="61127"/>
                  <a:pt x="70009" y="59278"/>
                </a:cubicBezTo>
                <a:cubicBezTo>
                  <a:pt x="67092" y="57429"/>
                  <a:pt x="63237" y="58341"/>
                  <a:pt x="61388" y="61258"/>
                </a:cubicBezTo>
                <a:lnTo>
                  <a:pt x="45396" y="86860"/>
                </a:lnTo>
                <a:lnTo>
                  <a:pt x="38364" y="77484"/>
                </a:lnTo>
                <a:cubicBezTo>
                  <a:pt x="36281" y="74723"/>
                  <a:pt x="32374" y="74150"/>
                  <a:pt x="29613" y="76233"/>
                </a:cubicBezTo>
                <a:cubicBezTo>
                  <a:pt x="26852" y="78317"/>
                  <a:pt x="26279" y="82224"/>
                  <a:pt x="28363" y="84985"/>
                </a:cubicBezTo>
                <a:lnTo>
                  <a:pt x="40864" y="101653"/>
                </a:lnTo>
                <a:cubicBezTo>
                  <a:pt x="42089" y="103294"/>
                  <a:pt x="44068" y="104232"/>
                  <a:pt x="46126" y="104154"/>
                </a:cubicBezTo>
                <a:cubicBezTo>
                  <a:pt x="48183" y="104076"/>
                  <a:pt x="50058" y="102982"/>
                  <a:pt x="51152" y="101211"/>
                </a:cubicBezTo>
                <a:lnTo>
                  <a:pt x="71988" y="6787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4" name="Text 22"/>
          <p:cNvSpPr/>
          <p:nvPr/>
        </p:nvSpPr>
        <p:spPr>
          <a:xfrm>
            <a:off x="952500" y="4114744"/>
            <a:ext cx="2228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Solution Assessment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52500" y="4381444"/>
            <a:ext cx="2219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MCDA framework, vendor evaluation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241780" y="1619250"/>
            <a:ext cx="3705225" cy="4857750"/>
          </a:xfrm>
          <a:custGeom>
            <a:avLst/>
            <a:gdLst/>
            <a:ahLst/>
            <a:cxnLst/>
            <a:rect l="l" t="t" r="r" b="b"/>
            <a:pathLst>
              <a:path w="3705225" h="48577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4781534"/>
                </a:lnTo>
                <a:cubicBezTo>
                  <a:pt x="3705225" y="4823627"/>
                  <a:pt x="3671102" y="4857750"/>
                  <a:pt x="3629009" y="4857750"/>
                </a:cubicBezTo>
                <a:lnTo>
                  <a:pt x="76216" y="4857750"/>
                </a:lnTo>
                <a:cubicBezTo>
                  <a:pt x="34123" y="4857750"/>
                  <a:pt x="0" y="4823627"/>
                  <a:pt x="0" y="478153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7" name="Shape 25"/>
          <p:cNvSpPr/>
          <p:nvPr/>
        </p:nvSpPr>
        <p:spPr>
          <a:xfrm>
            <a:off x="4241780" y="16192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28" name="Shape 26"/>
          <p:cNvSpPr/>
          <p:nvPr/>
        </p:nvSpPr>
        <p:spPr>
          <a:xfrm>
            <a:off x="4241780" y="1638300"/>
            <a:ext cx="3705225" cy="609600"/>
          </a:xfrm>
          <a:custGeom>
            <a:avLst/>
            <a:gdLst/>
            <a:ahLst/>
            <a:cxnLst/>
            <a:rect l="l" t="t" r="r" b="b"/>
            <a:pathLst>
              <a:path w="3705225" h="609600">
                <a:moveTo>
                  <a:pt x="0" y="0"/>
                </a:moveTo>
                <a:lnTo>
                  <a:pt x="3705225" y="0"/>
                </a:lnTo>
                <a:lnTo>
                  <a:pt x="3705225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29" name="Shape 27"/>
          <p:cNvSpPr/>
          <p:nvPr/>
        </p:nvSpPr>
        <p:spPr>
          <a:xfrm>
            <a:off x="4432280" y="180016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35719" y="35719"/>
                </a:moveTo>
                <a:cubicBezTo>
                  <a:pt x="35719" y="25840"/>
                  <a:pt x="27738" y="17859"/>
                  <a:pt x="17859" y="17859"/>
                </a:cubicBezTo>
                <a:cubicBezTo>
                  <a:pt x="7981" y="17859"/>
                  <a:pt x="0" y="25840"/>
                  <a:pt x="0" y="35719"/>
                </a:cubicBezTo>
                <a:lnTo>
                  <a:pt x="0" y="223242"/>
                </a:lnTo>
                <a:cubicBezTo>
                  <a:pt x="0" y="247910"/>
                  <a:pt x="19980" y="267891"/>
                  <a:pt x="44648" y="267891"/>
                </a:cubicBezTo>
                <a:lnTo>
                  <a:pt x="267891" y="267891"/>
                </a:lnTo>
                <a:cubicBezTo>
                  <a:pt x="277769" y="267891"/>
                  <a:pt x="285750" y="259910"/>
                  <a:pt x="285750" y="250031"/>
                </a:cubicBezTo>
                <a:cubicBezTo>
                  <a:pt x="285750" y="240153"/>
                  <a:pt x="277769" y="232172"/>
                  <a:pt x="267891" y="232172"/>
                </a:cubicBezTo>
                <a:lnTo>
                  <a:pt x="44648" y="232172"/>
                </a:lnTo>
                <a:cubicBezTo>
                  <a:pt x="39737" y="232172"/>
                  <a:pt x="35719" y="228154"/>
                  <a:pt x="35719" y="223242"/>
                </a:cubicBezTo>
                <a:lnTo>
                  <a:pt x="35719" y="35719"/>
                </a:lnTo>
                <a:close/>
                <a:moveTo>
                  <a:pt x="262644" y="84051"/>
                </a:moveTo>
                <a:cubicBezTo>
                  <a:pt x="269621" y="77074"/>
                  <a:pt x="269621" y="65745"/>
                  <a:pt x="262644" y="58769"/>
                </a:cubicBezTo>
                <a:cubicBezTo>
                  <a:pt x="255668" y="51792"/>
                  <a:pt x="244339" y="51792"/>
                  <a:pt x="237362" y="58769"/>
                </a:cubicBezTo>
                <a:lnTo>
                  <a:pt x="178594" y="117593"/>
                </a:lnTo>
                <a:lnTo>
                  <a:pt x="146558" y="85613"/>
                </a:lnTo>
                <a:cubicBezTo>
                  <a:pt x="139582" y="78637"/>
                  <a:pt x="128253" y="78637"/>
                  <a:pt x="121276" y="85613"/>
                </a:cubicBezTo>
                <a:lnTo>
                  <a:pt x="67698" y="139192"/>
                </a:lnTo>
                <a:cubicBezTo>
                  <a:pt x="60722" y="146168"/>
                  <a:pt x="60722" y="157497"/>
                  <a:pt x="67698" y="164474"/>
                </a:cubicBezTo>
                <a:cubicBezTo>
                  <a:pt x="74675" y="171450"/>
                  <a:pt x="86004" y="171450"/>
                  <a:pt x="92980" y="164474"/>
                </a:cubicBezTo>
                <a:lnTo>
                  <a:pt x="133945" y="123509"/>
                </a:lnTo>
                <a:lnTo>
                  <a:pt x="165981" y="155544"/>
                </a:lnTo>
                <a:cubicBezTo>
                  <a:pt x="172957" y="162520"/>
                  <a:pt x="184286" y="162520"/>
                  <a:pt x="191263" y="155544"/>
                </a:cubicBezTo>
                <a:lnTo>
                  <a:pt x="262700" y="8410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0" name="Text 28"/>
          <p:cNvSpPr/>
          <p:nvPr/>
        </p:nvSpPr>
        <p:spPr>
          <a:xfrm>
            <a:off x="4865668" y="1790700"/>
            <a:ext cx="1476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Analysis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394180" y="240024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6FA5">
              <a:alpha val="1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4490621" y="2485969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4546" y="52220"/>
                </a:moveTo>
                <a:cubicBezTo>
                  <a:pt x="112540" y="44172"/>
                  <a:pt x="108738" y="38104"/>
                  <a:pt x="100638" y="38104"/>
                </a:cubicBezTo>
                <a:lnTo>
                  <a:pt x="90194" y="38104"/>
                </a:lnTo>
                <a:lnTo>
                  <a:pt x="90194" y="50449"/>
                </a:lnTo>
                <a:cubicBezTo>
                  <a:pt x="90194" y="60034"/>
                  <a:pt x="82068" y="68107"/>
                  <a:pt x="72796" y="68107"/>
                </a:cubicBezTo>
                <a:lnTo>
                  <a:pt x="44980" y="68107"/>
                </a:lnTo>
                <a:cubicBezTo>
                  <a:pt x="37374" y="68107"/>
                  <a:pt x="31072" y="74619"/>
                  <a:pt x="31072" y="82250"/>
                </a:cubicBezTo>
                <a:lnTo>
                  <a:pt x="31072" y="108764"/>
                </a:lnTo>
                <a:cubicBezTo>
                  <a:pt x="31072" y="116317"/>
                  <a:pt x="37635" y="120744"/>
                  <a:pt x="44980" y="122906"/>
                </a:cubicBezTo>
                <a:cubicBezTo>
                  <a:pt x="53783" y="125484"/>
                  <a:pt x="62247" y="125953"/>
                  <a:pt x="72796" y="122906"/>
                </a:cubicBezTo>
                <a:cubicBezTo>
                  <a:pt x="79802" y="120874"/>
                  <a:pt x="86704" y="116785"/>
                  <a:pt x="86704" y="108764"/>
                </a:cubicBezTo>
                <a:lnTo>
                  <a:pt x="86704" y="98163"/>
                </a:lnTo>
                <a:lnTo>
                  <a:pt x="58914" y="98163"/>
                </a:lnTo>
                <a:lnTo>
                  <a:pt x="58914" y="94621"/>
                </a:lnTo>
                <a:lnTo>
                  <a:pt x="100638" y="94621"/>
                </a:lnTo>
                <a:cubicBezTo>
                  <a:pt x="108738" y="94621"/>
                  <a:pt x="111733" y="88969"/>
                  <a:pt x="114546" y="80505"/>
                </a:cubicBezTo>
                <a:cubicBezTo>
                  <a:pt x="117463" y="71780"/>
                  <a:pt x="117332" y="63393"/>
                  <a:pt x="114546" y="52220"/>
                </a:cubicBezTo>
                <a:close/>
                <a:moveTo>
                  <a:pt x="74541" y="115822"/>
                </a:moveTo>
                <a:cubicBezTo>
                  <a:pt x="72558" y="115961"/>
                  <a:pt x="70664" y="114982"/>
                  <a:pt x="69631" y="113285"/>
                </a:cubicBezTo>
                <a:cubicBezTo>
                  <a:pt x="68597" y="111588"/>
                  <a:pt x="68597" y="109456"/>
                  <a:pt x="69631" y="107758"/>
                </a:cubicBezTo>
                <a:cubicBezTo>
                  <a:pt x="70664" y="106061"/>
                  <a:pt x="72558" y="105082"/>
                  <a:pt x="74541" y="105221"/>
                </a:cubicBezTo>
                <a:cubicBezTo>
                  <a:pt x="76523" y="105082"/>
                  <a:pt x="78417" y="106061"/>
                  <a:pt x="79450" y="107758"/>
                </a:cubicBezTo>
                <a:cubicBezTo>
                  <a:pt x="80484" y="109456"/>
                  <a:pt x="80484" y="111588"/>
                  <a:pt x="79450" y="113285"/>
                </a:cubicBezTo>
                <a:cubicBezTo>
                  <a:pt x="78417" y="114982"/>
                  <a:pt x="76523" y="115961"/>
                  <a:pt x="74541" y="115822"/>
                </a:cubicBezTo>
                <a:close/>
                <a:moveTo>
                  <a:pt x="43703" y="64617"/>
                </a:moveTo>
                <a:lnTo>
                  <a:pt x="71519" y="64617"/>
                </a:lnTo>
                <a:cubicBezTo>
                  <a:pt x="79255" y="64617"/>
                  <a:pt x="85427" y="58236"/>
                  <a:pt x="85427" y="50475"/>
                </a:cubicBezTo>
                <a:lnTo>
                  <a:pt x="85427" y="23935"/>
                </a:lnTo>
                <a:cubicBezTo>
                  <a:pt x="85427" y="16382"/>
                  <a:pt x="79072" y="10731"/>
                  <a:pt x="71519" y="9454"/>
                </a:cubicBezTo>
                <a:cubicBezTo>
                  <a:pt x="62195" y="7918"/>
                  <a:pt x="52064" y="7996"/>
                  <a:pt x="43703" y="9480"/>
                </a:cubicBezTo>
                <a:cubicBezTo>
                  <a:pt x="31931" y="11564"/>
                  <a:pt x="29795" y="15913"/>
                  <a:pt x="29795" y="23961"/>
                </a:cubicBezTo>
                <a:lnTo>
                  <a:pt x="29795" y="34562"/>
                </a:lnTo>
                <a:lnTo>
                  <a:pt x="57637" y="34562"/>
                </a:lnTo>
                <a:lnTo>
                  <a:pt x="57637" y="38104"/>
                </a:lnTo>
                <a:lnTo>
                  <a:pt x="19351" y="38104"/>
                </a:lnTo>
                <a:cubicBezTo>
                  <a:pt x="11251" y="38104"/>
                  <a:pt x="4167" y="42974"/>
                  <a:pt x="1953" y="52220"/>
                </a:cubicBezTo>
                <a:cubicBezTo>
                  <a:pt x="-599" y="62820"/>
                  <a:pt x="-703" y="69436"/>
                  <a:pt x="1953" y="80505"/>
                </a:cubicBezTo>
                <a:cubicBezTo>
                  <a:pt x="3933" y="88735"/>
                  <a:pt x="8647" y="94621"/>
                  <a:pt x="16747" y="94621"/>
                </a:cubicBezTo>
                <a:lnTo>
                  <a:pt x="26305" y="94621"/>
                </a:lnTo>
                <a:lnTo>
                  <a:pt x="26305" y="81911"/>
                </a:lnTo>
                <a:cubicBezTo>
                  <a:pt x="26305" y="72717"/>
                  <a:pt x="34249" y="64617"/>
                  <a:pt x="43703" y="64617"/>
                </a:cubicBezTo>
                <a:close/>
                <a:moveTo>
                  <a:pt x="41984" y="16851"/>
                </a:moveTo>
                <a:cubicBezTo>
                  <a:pt x="44917" y="16851"/>
                  <a:pt x="47298" y="19232"/>
                  <a:pt x="47298" y="22164"/>
                </a:cubicBezTo>
                <a:cubicBezTo>
                  <a:pt x="47298" y="25097"/>
                  <a:pt x="44917" y="27477"/>
                  <a:pt x="41984" y="27477"/>
                </a:cubicBezTo>
                <a:cubicBezTo>
                  <a:pt x="39052" y="27477"/>
                  <a:pt x="36671" y="25097"/>
                  <a:pt x="36671" y="22164"/>
                </a:cubicBezTo>
                <a:cubicBezTo>
                  <a:pt x="36671" y="19232"/>
                  <a:pt x="39052" y="16851"/>
                  <a:pt x="41984" y="16851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33" name="Text 31"/>
          <p:cNvSpPr/>
          <p:nvPr/>
        </p:nvSpPr>
        <p:spPr>
          <a:xfrm>
            <a:off x="4813280" y="2400244"/>
            <a:ext cx="1714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Python Programming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813280" y="2666944"/>
            <a:ext cx="1704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Pandas, Matplotlib, Seaborn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394180" y="297174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6FA5">
              <a:alpha val="1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4465618" y="3057469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100013" y="8334"/>
                </a:moveTo>
                <a:lnTo>
                  <a:pt x="133350" y="8334"/>
                </a:lnTo>
                <a:cubicBezTo>
                  <a:pt x="137960" y="8334"/>
                  <a:pt x="141684" y="12059"/>
                  <a:pt x="141684" y="16669"/>
                </a:cubicBezTo>
                <a:cubicBezTo>
                  <a:pt x="141684" y="21279"/>
                  <a:pt x="137960" y="25003"/>
                  <a:pt x="133350" y="25003"/>
                </a:cubicBezTo>
                <a:lnTo>
                  <a:pt x="103763" y="25003"/>
                </a:lnTo>
                <a:cubicBezTo>
                  <a:pt x="102409" y="31723"/>
                  <a:pt x="97799" y="37270"/>
                  <a:pt x="91678" y="39927"/>
                </a:cubicBezTo>
                <a:lnTo>
                  <a:pt x="91678" y="116681"/>
                </a:lnTo>
                <a:lnTo>
                  <a:pt x="133350" y="116681"/>
                </a:lnTo>
                <a:cubicBezTo>
                  <a:pt x="137960" y="116681"/>
                  <a:pt x="141684" y="120406"/>
                  <a:pt x="141684" y="125016"/>
                </a:cubicBezTo>
                <a:cubicBezTo>
                  <a:pt x="141684" y="129626"/>
                  <a:pt x="137960" y="133350"/>
                  <a:pt x="133350" y="133350"/>
                </a:cubicBezTo>
                <a:lnTo>
                  <a:pt x="33337" y="133350"/>
                </a:lnTo>
                <a:cubicBezTo>
                  <a:pt x="28728" y="133350"/>
                  <a:pt x="25003" y="129626"/>
                  <a:pt x="25003" y="125016"/>
                </a:cubicBezTo>
                <a:cubicBezTo>
                  <a:pt x="25003" y="120406"/>
                  <a:pt x="28728" y="116681"/>
                  <a:pt x="33337" y="116681"/>
                </a:cubicBezTo>
                <a:lnTo>
                  <a:pt x="75009" y="116681"/>
                </a:lnTo>
                <a:lnTo>
                  <a:pt x="75009" y="39927"/>
                </a:lnTo>
                <a:cubicBezTo>
                  <a:pt x="68889" y="37244"/>
                  <a:pt x="64279" y="31697"/>
                  <a:pt x="62925" y="25003"/>
                </a:cubicBezTo>
                <a:lnTo>
                  <a:pt x="33337" y="25003"/>
                </a:lnTo>
                <a:cubicBezTo>
                  <a:pt x="28728" y="25003"/>
                  <a:pt x="25003" y="21279"/>
                  <a:pt x="25003" y="16669"/>
                </a:cubicBezTo>
                <a:cubicBezTo>
                  <a:pt x="25003" y="12059"/>
                  <a:pt x="28728" y="8334"/>
                  <a:pt x="33337" y="8334"/>
                </a:cubicBezTo>
                <a:lnTo>
                  <a:pt x="66675" y="8334"/>
                </a:lnTo>
                <a:cubicBezTo>
                  <a:pt x="70478" y="3282"/>
                  <a:pt x="76520" y="0"/>
                  <a:pt x="83344" y="0"/>
                </a:cubicBezTo>
                <a:cubicBezTo>
                  <a:pt x="90168" y="0"/>
                  <a:pt x="96210" y="3282"/>
                  <a:pt x="100013" y="8334"/>
                </a:cubicBezTo>
                <a:close/>
                <a:moveTo>
                  <a:pt x="114493" y="83344"/>
                </a:moveTo>
                <a:lnTo>
                  <a:pt x="152207" y="83344"/>
                </a:lnTo>
                <a:lnTo>
                  <a:pt x="133350" y="50996"/>
                </a:lnTo>
                <a:lnTo>
                  <a:pt x="114493" y="83344"/>
                </a:lnTo>
                <a:close/>
                <a:moveTo>
                  <a:pt x="133350" y="108347"/>
                </a:moveTo>
                <a:cubicBezTo>
                  <a:pt x="116968" y="108347"/>
                  <a:pt x="103346" y="99492"/>
                  <a:pt x="100533" y="87797"/>
                </a:cubicBezTo>
                <a:cubicBezTo>
                  <a:pt x="99856" y="84932"/>
                  <a:pt x="100794" y="81989"/>
                  <a:pt x="102278" y="79437"/>
                </a:cubicBezTo>
                <a:lnTo>
                  <a:pt x="127073" y="36932"/>
                </a:lnTo>
                <a:cubicBezTo>
                  <a:pt x="128375" y="34692"/>
                  <a:pt x="130772" y="33337"/>
                  <a:pt x="133350" y="33337"/>
                </a:cubicBezTo>
                <a:cubicBezTo>
                  <a:pt x="135928" y="33337"/>
                  <a:pt x="138325" y="34718"/>
                  <a:pt x="139627" y="36932"/>
                </a:cubicBezTo>
                <a:lnTo>
                  <a:pt x="164422" y="79437"/>
                </a:lnTo>
                <a:cubicBezTo>
                  <a:pt x="165906" y="81989"/>
                  <a:pt x="166844" y="84932"/>
                  <a:pt x="166167" y="87797"/>
                </a:cubicBezTo>
                <a:cubicBezTo>
                  <a:pt x="163354" y="99466"/>
                  <a:pt x="149732" y="108347"/>
                  <a:pt x="133350" y="108347"/>
                </a:cubicBezTo>
                <a:close/>
                <a:moveTo>
                  <a:pt x="33025" y="50996"/>
                </a:moveTo>
                <a:lnTo>
                  <a:pt x="14168" y="83344"/>
                </a:lnTo>
                <a:lnTo>
                  <a:pt x="51908" y="83344"/>
                </a:lnTo>
                <a:lnTo>
                  <a:pt x="33025" y="50996"/>
                </a:lnTo>
                <a:close/>
                <a:moveTo>
                  <a:pt x="234" y="87797"/>
                </a:moveTo>
                <a:cubicBezTo>
                  <a:pt x="-443" y="84932"/>
                  <a:pt x="495" y="81989"/>
                  <a:pt x="1979" y="79437"/>
                </a:cubicBezTo>
                <a:lnTo>
                  <a:pt x="26774" y="36932"/>
                </a:lnTo>
                <a:cubicBezTo>
                  <a:pt x="28076" y="34692"/>
                  <a:pt x="30473" y="33337"/>
                  <a:pt x="33051" y="33337"/>
                </a:cubicBezTo>
                <a:cubicBezTo>
                  <a:pt x="35629" y="33337"/>
                  <a:pt x="38026" y="34718"/>
                  <a:pt x="39328" y="36932"/>
                </a:cubicBezTo>
                <a:lnTo>
                  <a:pt x="64123" y="79437"/>
                </a:lnTo>
                <a:cubicBezTo>
                  <a:pt x="65607" y="81989"/>
                  <a:pt x="66545" y="84932"/>
                  <a:pt x="65868" y="87797"/>
                </a:cubicBezTo>
                <a:cubicBezTo>
                  <a:pt x="63055" y="99466"/>
                  <a:pt x="49433" y="108347"/>
                  <a:pt x="33051" y="108347"/>
                </a:cubicBezTo>
                <a:cubicBezTo>
                  <a:pt x="16669" y="108347"/>
                  <a:pt x="3047" y="99492"/>
                  <a:pt x="234" y="87797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37" name="Text 35"/>
          <p:cNvSpPr/>
          <p:nvPr/>
        </p:nvSpPr>
        <p:spPr>
          <a:xfrm>
            <a:off x="4813280" y="2971744"/>
            <a:ext cx="2295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Multi-Criteria Analysis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813280" y="3238444"/>
            <a:ext cx="2286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Weighted Sum Model implementation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394180" y="354324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6FA5">
              <a:alpha val="1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4473952" y="3628969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133454" y="62508"/>
                </a:moveTo>
                <a:lnTo>
                  <a:pt x="87615" y="62508"/>
                </a:lnTo>
                <a:cubicBezTo>
                  <a:pt x="83005" y="62508"/>
                  <a:pt x="79281" y="58783"/>
                  <a:pt x="79281" y="54173"/>
                </a:cubicBezTo>
                <a:lnTo>
                  <a:pt x="79281" y="8334"/>
                </a:lnTo>
                <a:cubicBezTo>
                  <a:pt x="79281" y="3724"/>
                  <a:pt x="83031" y="-52"/>
                  <a:pt x="87589" y="547"/>
                </a:cubicBezTo>
                <a:cubicBezTo>
                  <a:pt x="115457" y="4245"/>
                  <a:pt x="137543" y="26331"/>
                  <a:pt x="141242" y="54199"/>
                </a:cubicBezTo>
                <a:cubicBezTo>
                  <a:pt x="141841" y="58757"/>
                  <a:pt x="138064" y="62508"/>
                  <a:pt x="133454" y="62508"/>
                </a:cubicBezTo>
                <a:close/>
                <a:moveTo>
                  <a:pt x="57976" y="9689"/>
                </a:moveTo>
                <a:cubicBezTo>
                  <a:pt x="62690" y="8699"/>
                  <a:pt x="66779" y="12554"/>
                  <a:pt x="66779" y="17372"/>
                </a:cubicBezTo>
                <a:lnTo>
                  <a:pt x="66779" y="68759"/>
                </a:lnTo>
                <a:cubicBezTo>
                  <a:pt x="66779" y="70217"/>
                  <a:pt x="67300" y="71624"/>
                  <a:pt x="68212" y="72743"/>
                </a:cubicBezTo>
                <a:lnTo>
                  <a:pt x="102617" y="114259"/>
                </a:lnTo>
                <a:cubicBezTo>
                  <a:pt x="105664" y="117931"/>
                  <a:pt x="105013" y="123479"/>
                  <a:pt x="100820" y="125745"/>
                </a:cubicBezTo>
                <a:cubicBezTo>
                  <a:pt x="91939" y="130589"/>
                  <a:pt x="81755" y="133350"/>
                  <a:pt x="70946" y="133350"/>
                </a:cubicBezTo>
                <a:cubicBezTo>
                  <a:pt x="36437" y="133350"/>
                  <a:pt x="8439" y="105352"/>
                  <a:pt x="8439" y="70842"/>
                </a:cubicBezTo>
                <a:cubicBezTo>
                  <a:pt x="8439" y="40760"/>
                  <a:pt x="29665" y="15653"/>
                  <a:pt x="57976" y="9689"/>
                </a:cubicBezTo>
                <a:close/>
                <a:moveTo>
                  <a:pt x="124443" y="75009"/>
                </a:moveTo>
                <a:lnTo>
                  <a:pt x="141111" y="75009"/>
                </a:lnTo>
                <a:cubicBezTo>
                  <a:pt x="145930" y="75009"/>
                  <a:pt x="149784" y="79098"/>
                  <a:pt x="148795" y="83813"/>
                </a:cubicBezTo>
                <a:cubicBezTo>
                  <a:pt x="146138" y="96418"/>
                  <a:pt x="139679" y="107618"/>
                  <a:pt x="130667" y="116160"/>
                </a:cubicBezTo>
                <a:cubicBezTo>
                  <a:pt x="127464" y="119208"/>
                  <a:pt x="122437" y="118556"/>
                  <a:pt x="119624" y="115145"/>
                </a:cubicBezTo>
                <a:lnTo>
                  <a:pt x="97642" y="88657"/>
                </a:lnTo>
                <a:cubicBezTo>
                  <a:pt x="93137" y="83214"/>
                  <a:pt x="97017" y="75009"/>
                  <a:pt x="104049" y="75009"/>
                </a:cubicBezTo>
                <a:lnTo>
                  <a:pt x="124417" y="75009"/>
                </a:ln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41" name="Text 39"/>
          <p:cNvSpPr/>
          <p:nvPr/>
        </p:nvSpPr>
        <p:spPr>
          <a:xfrm>
            <a:off x="4813280" y="3543244"/>
            <a:ext cx="2057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Visualization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813280" y="3809944"/>
            <a:ext cx="2047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Bar charts, heatmaps, dashboards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394180" y="411474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6FA5">
              <a:alpha val="10196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4498955" y="4200469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65086" y="17398"/>
                </a:moveTo>
                <a:cubicBezTo>
                  <a:pt x="67795" y="13674"/>
                  <a:pt x="66961" y="8465"/>
                  <a:pt x="63237" y="5756"/>
                </a:cubicBezTo>
                <a:cubicBezTo>
                  <a:pt x="59513" y="3047"/>
                  <a:pt x="54304" y="3881"/>
                  <a:pt x="51595" y="7605"/>
                </a:cubicBezTo>
                <a:lnTo>
                  <a:pt x="23987" y="45553"/>
                </a:lnTo>
                <a:lnTo>
                  <a:pt x="14221" y="35786"/>
                </a:lnTo>
                <a:cubicBezTo>
                  <a:pt x="10965" y="32530"/>
                  <a:pt x="5678" y="32530"/>
                  <a:pt x="2422" y="35786"/>
                </a:cubicBezTo>
                <a:cubicBezTo>
                  <a:pt x="-833" y="39041"/>
                  <a:pt x="-833" y="44328"/>
                  <a:pt x="2422" y="47584"/>
                </a:cubicBezTo>
                <a:lnTo>
                  <a:pt x="19091" y="64253"/>
                </a:lnTo>
                <a:cubicBezTo>
                  <a:pt x="20810" y="65972"/>
                  <a:pt x="23206" y="66857"/>
                  <a:pt x="25628" y="66675"/>
                </a:cubicBezTo>
                <a:cubicBezTo>
                  <a:pt x="28050" y="66493"/>
                  <a:pt x="30290" y="65243"/>
                  <a:pt x="31723" y="63263"/>
                </a:cubicBezTo>
                <a:lnTo>
                  <a:pt x="65060" y="17424"/>
                </a:lnTo>
                <a:close/>
                <a:moveTo>
                  <a:pt x="98424" y="52819"/>
                </a:moveTo>
                <a:cubicBezTo>
                  <a:pt x="101132" y="49095"/>
                  <a:pt x="100299" y="43886"/>
                  <a:pt x="96575" y="41177"/>
                </a:cubicBezTo>
                <a:cubicBezTo>
                  <a:pt x="92850" y="38468"/>
                  <a:pt x="87641" y="39302"/>
                  <a:pt x="84932" y="43026"/>
                </a:cubicBezTo>
                <a:lnTo>
                  <a:pt x="40656" y="103893"/>
                </a:lnTo>
                <a:lnTo>
                  <a:pt x="22555" y="85792"/>
                </a:lnTo>
                <a:cubicBezTo>
                  <a:pt x="19299" y="82536"/>
                  <a:pt x="14012" y="82536"/>
                  <a:pt x="10757" y="85792"/>
                </a:cubicBezTo>
                <a:cubicBezTo>
                  <a:pt x="7501" y="89048"/>
                  <a:pt x="7501" y="94335"/>
                  <a:pt x="10757" y="97590"/>
                </a:cubicBezTo>
                <a:lnTo>
                  <a:pt x="35760" y="122593"/>
                </a:lnTo>
                <a:cubicBezTo>
                  <a:pt x="37479" y="124312"/>
                  <a:pt x="39875" y="125198"/>
                  <a:pt x="42297" y="125016"/>
                </a:cubicBezTo>
                <a:cubicBezTo>
                  <a:pt x="44719" y="124833"/>
                  <a:pt x="46959" y="123583"/>
                  <a:pt x="48391" y="121604"/>
                </a:cubicBezTo>
                <a:lnTo>
                  <a:pt x="98398" y="52845"/>
                </a:ln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45" name="Text 43"/>
          <p:cNvSpPr/>
          <p:nvPr/>
        </p:nvSpPr>
        <p:spPr>
          <a:xfrm>
            <a:off x="4813280" y="4114744"/>
            <a:ext cx="2247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Statistical Validation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4813280" y="4381444"/>
            <a:ext cx="2238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Evidence-based scoring, tier analysis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102561" y="1619250"/>
            <a:ext cx="3705225" cy="4857750"/>
          </a:xfrm>
          <a:custGeom>
            <a:avLst/>
            <a:gdLst/>
            <a:ahLst/>
            <a:cxnLst/>
            <a:rect l="l" t="t" r="r" b="b"/>
            <a:pathLst>
              <a:path w="3705225" h="48577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4781534"/>
                </a:lnTo>
                <a:cubicBezTo>
                  <a:pt x="3705225" y="4823627"/>
                  <a:pt x="3671102" y="4857750"/>
                  <a:pt x="3629009" y="4857750"/>
                </a:cubicBezTo>
                <a:lnTo>
                  <a:pt x="76216" y="4857750"/>
                </a:lnTo>
                <a:cubicBezTo>
                  <a:pt x="34123" y="4857750"/>
                  <a:pt x="0" y="4823627"/>
                  <a:pt x="0" y="478153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48" name="Shape 46"/>
          <p:cNvSpPr/>
          <p:nvPr/>
        </p:nvSpPr>
        <p:spPr>
          <a:xfrm>
            <a:off x="8102561" y="16192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49" name="Shape 47"/>
          <p:cNvSpPr/>
          <p:nvPr/>
        </p:nvSpPr>
        <p:spPr>
          <a:xfrm>
            <a:off x="8102561" y="1638300"/>
            <a:ext cx="3705225" cy="609600"/>
          </a:xfrm>
          <a:custGeom>
            <a:avLst/>
            <a:gdLst/>
            <a:ahLst/>
            <a:cxnLst/>
            <a:rect l="l" t="t" r="r" b="b"/>
            <a:pathLst>
              <a:path w="3705225" h="609600">
                <a:moveTo>
                  <a:pt x="0" y="0"/>
                </a:moveTo>
                <a:lnTo>
                  <a:pt x="3705225" y="0"/>
                </a:lnTo>
                <a:lnTo>
                  <a:pt x="3705225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50" name="Shape 48"/>
          <p:cNvSpPr/>
          <p:nvPr/>
        </p:nvSpPr>
        <p:spPr>
          <a:xfrm>
            <a:off x="8293061" y="180016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49808" y="97668"/>
                </a:moveTo>
                <a:cubicBezTo>
                  <a:pt x="232172" y="56034"/>
                  <a:pt x="190928" y="26789"/>
                  <a:pt x="142875" y="26789"/>
                </a:cubicBezTo>
                <a:cubicBezTo>
                  <a:pt x="130541" y="26789"/>
                  <a:pt x="118653" y="28742"/>
                  <a:pt x="107491" y="32258"/>
                </a:cubicBezTo>
                <a:cubicBezTo>
                  <a:pt x="107268" y="33375"/>
                  <a:pt x="107156" y="34547"/>
                  <a:pt x="107156" y="35719"/>
                </a:cubicBezTo>
                <a:lnTo>
                  <a:pt x="107156" y="76684"/>
                </a:lnTo>
                <a:cubicBezTo>
                  <a:pt x="107156" y="83660"/>
                  <a:pt x="112793" y="89297"/>
                  <a:pt x="119769" y="89297"/>
                </a:cubicBezTo>
                <a:cubicBezTo>
                  <a:pt x="123118" y="89297"/>
                  <a:pt x="126355" y="87957"/>
                  <a:pt x="128699" y="85613"/>
                </a:cubicBezTo>
                <a:lnTo>
                  <a:pt x="137629" y="76684"/>
                </a:lnTo>
                <a:cubicBezTo>
                  <a:pt x="140977" y="73335"/>
                  <a:pt x="145498" y="71438"/>
                  <a:pt x="150242" y="71438"/>
                </a:cubicBezTo>
                <a:lnTo>
                  <a:pt x="153312" y="71438"/>
                </a:lnTo>
                <a:cubicBezTo>
                  <a:pt x="169218" y="71438"/>
                  <a:pt x="177198" y="90692"/>
                  <a:pt x="165925" y="101910"/>
                </a:cubicBezTo>
                <a:cubicBezTo>
                  <a:pt x="162576" y="105259"/>
                  <a:pt x="158055" y="107156"/>
                  <a:pt x="153312" y="107156"/>
                </a:cubicBezTo>
                <a:lnTo>
                  <a:pt x="118988" y="107156"/>
                </a:lnTo>
                <a:cubicBezTo>
                  <a:pt x="114244" y="107156"/>
                  <a:pt x="109724" y="109054"/>
                  <a:pt x="106375" y="112402"/>
                </a:cubicBezTo>
                <a:lnTo>
                  <a:pt x="94487" y="124290"/>
                </a:lnTo>
                <a:cubicBezTo>
                  <a:pt x="91139" y="127639"/>
                  <a:pt x="89241" y="132159"/>
                  <a:pt x="89241" y="136903"/>
                </a:cubicBezTo>
                <a:lnTo>
                  <a:pt x="89241" y="160734"/>
                </a:lnTo>
                <a:cubicBezTo>
                  <a:pt x="89241" y="170613"/>
                  <a:pt x="97222" y="178594"/>
                  <a:pt x="107100" y="178594"/>
                </a:cubicBezTo>
                <a:lnTo>
                  <a:pt x="124960" y="178594"/>
                </a:lnTo>
                <a:cubicBezTo>
                  <a:pt x="134838" y="178594"/>
                  <a:pt x="142819" y="186575"/>
                  <a:pt x="142819" y="196453"/>
                </a:cubicBezTo>
                <a:lnTo>
                  <a:pt x="142819" y="214313"/>
                </a:lnTo>
                <a:cubicBezTo>
                  <a:pt x="142819" y="224191"/>
                  <a:pt x="150800" y="232172"/>
                  <a:pt x="160679" y="232172"/>
                </a:cubicBezTo>
                <a:lnTo>
                  <a:pt x="162185" y="232172"/>
                </a:lnTo>
                <a:cubicBezTo>
                  <a:pt x="166929" y="232172"/>
                  <a:pt x="171450" y="230274"/>
                  <a:pt x="174799" y="226926"/>
                </a:cubicBezTo>
                <a:lnTo>
                  <a:pt x="191151" y="210573"/>
                </a:lnTo>
                <a:cubicBezTo>
                  <a:pt x="194500" y="207225"/>
                  <a:pt x="196397" y="202704"/>
                  <a:pt x="196397" y="197960"/>
                </a:cubicBezTo>
                <a:lnTo>
                  <a:pt x="196397" y="187523"/>
                </a:lnTo>
                <a:cubicBezTo>
                  <a:pt x="196397" y="182612"/>
                  <a:pt x="200416" y="178594"/>
                  <a:pt x="205327" y="178594"/>
                </a:cubicBezTo>
                <a:cubicBezTo>
                  <a:pt x="210238" y="178594"/>
                  <a:pt x="214257" y="174575"/>
                  <a:pt x="214257" y="169664"/>
                </a:cubicBezTo>
                <a:lnTo>
                  <a:pt x="214257" y="150298"/>
                </a:lnTo>
                <a:cubicBezTo>
                  <a:pt x="214257" y="145554"/>
                  <a:pt x="212359" y="141033"/>
                  <a:pt x="209010" y="137685"/>
                </a:cubicBezTo>
                <a:lnTo>
                  <a:pt x="200081" y="128755"/>
                </a:lnTo>
                <a:cubicBezTo>
                  <a:pt x="197737" y="126411"/>
                  <a:pt x="196397" y="123174"/>
                  <a:pt x="196397" y="119825"/>
                </a:cubicBezTo>
                <a:cubicBezTo>
                  <a:pt x="196397" y="112849"/>
                  <a:pt x="202034" y="107212"/>
                  <a:pt x="209010" y="107212"/>
                </a:cubicBezTo>
                <a:lnTo>
                  <a:pt x="234125" y="107212"/>
                </a:lnTo>
                <a:cubicBezTo>
                  <a:pt x="241046" y="107212"/>
                  <a:pt x="246794" y="103250"/>
                  <a:pt x="249752" y="97724"/>
                </a:cubicBezTo>
                <a:close/>
                <a:moveTo>
                  <a:pt x="0" y="142875"/>
                </a:moveTo>
                <a:cubicBezTo>
                  <a:pt x="0" y="64020"/>
                  <a:pt x="64020" y="0"/>
                  <a:pt x="142875" y="0"/>
                </a:cubicBezTo>
                <a:cubicBezTo>
                  <a:pt x="221730" y="0"/>
                  <a:pt x="285750" y="64020"/>
                  <a:pt x="285750" y="142875"/>
                </a:cubicBezTo>
                <a:cubicBezTo>
                  <a:pt x="285750" y="221730"/>
                  <a:pt x="221730" y="285750"/>
                  <a:pt x="142875" y="285750"/>
                </a:cubicBezTo>
                <a:cubicBezTo>
                  <a:pt x="64020" y="285750"/>
                  <a:pt x="0" y="221730"/>
                  <a:pt x="0" y="1428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1" name="Text 49"/>
          <p:cNvSpPr/>
          <p:nvPr/>
        </p:nvSpPr>
        <p:spPr>
          <a:xfrm>
            <a:off x="8726448" y="1790700"/>
            <a:ext cx="1885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Domain Expertise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254961" y="240024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</p:sp>
      <p:sp>
        <p:nvSpPr>
          <p:cNvPr id="53" name="Shape 51"/>
          <p:cNvSpPr/>
          <p:nvPr/>
        </p:nvSpPr>
        <p:spPr>
          <a:xfrm>
            <a:off x="8326398" y="2485969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70842" y="0"/>
                </a:moveTo>
                <a:cubicBezTo>
                  <a:pt x="63940" y="0"/>
                  <a:pt x="58341" y="5600"/>
                  <a:pt x="58341" y="12502"/>
                </a:cubicBezTo>
                <a:lnTo>
                  <a:pt x="58341" y="16669"/>
                </a:lnTo>
                <a:lnTo>
                  <a:pt x="54173" y="16669"/>
                </a:lnTo>
                <a:cubicBezTo>
                  <a:pt x="42662" y="16669"/>
                  <a:pt x="33337" y="25993"/>
                  <a:pt x="33337" y="37505"/>
                </a:cubicBezTo>
                <a:lnTo>
                  <a:pt x="33337" y="65842"/>
                </a:lnTo>
                <a:lnTo>
                  <a:pt x="27712" y="68081"/>
                </a:lnTo>
                <a:cubicBezTo>
                  <a:pt x="23857" y="69618"/>
                  <a:pt x="21852" y="73915"/>
                  <a:pt x="23180" y="77848"/>
                </a:cubicBezTo>
                <a:cubicBezTo>
                  <a:pt x="25889" y="86000"/>
                  <a:pt x="30160" y="93293"/>
                  <a:pt x="35603" y="99492"/>
                </a:cubicBezTo>
                <a:cubicBezTo>
                  <a:pt x="40838" y="97095"/>
                  <a:pt x="46464" y="95871"/>
                  <a:pt x="52090" y="95845"/>
                </a:cubicBezTo>
                <a:cubicBezTo>
                  <a:pt x="60711" y="95793"/>
                  <a:pt x="69358" y="98502"/>
                  <a:pt x="76676" y="104023"/>
                </a:cubicBezTo>
                <a:lnTo>
                  <a:pt x="77093" y="104336"/>
                </a:lnTo>
                <a:lnTo>
                  <a:pt x="77093" y="48339"/>
                </a:lnTo>
                <a:lnTo>
                  <a:pt x="50006" y="59174"/>
                </a:lnTo>
                <a:lnTo>
                  <a:pt x="50006" y="37505"/>
                </a:lnTo>
                <a:cubicBezTo>
                  <a:pt x="50006" y="35213"/>
                  <a:pt x="51881" y="33337"/>
                  <a:pt x="54173" y="33337"/>
                </a:cubicBezTo>
                <a:lnTo>
                  <a:pt x="112514" y="33337"/>
                </a:lnTo>
                <a:cubicBezTo>
                  <a:pt x="114806" y="33337"/>
                  <a:pt x="116681" y="35213"/>
                  <a:pt x="116681" y="37505"/>
                </a:cubicBezTo>
                <a:lnTo>
                  <a:pt x="116681" y="59174"/>
                </a:lnTo>
                <a:lnTo>
                  <a:pt x="89595" y="48339"/>
                </a:lnTo>
                <a:lnTo>
                  <a:pt x="89595" y="104336"/>
                </a:lnTo>
                <a:lnTo>
                  <a:pt x="90011" y="104023"/>
                </a:lnTo>
                <a:cubicBezTo>
                  <a:pt x="97174" y="98632"/>
                  <a:pt x="105612" y="95897"/>
                  <a:pt x="114077" y="95845"/>
                </a:cubicBezTo>
                <a:cubicBezTo>
                  <a:pt x="119885" y="95819"/>
                  <a:pt x="125693" y="97017"/>
                  <a:pt x="131084" y="99492"/>
                </a:cubicBezTo>
                <a:cubicBezTo>
                  <a:pt x="136527" y="93319"/>
                  <a:pt x="140799" y="86000"/>
                  <a:pt x="143508" y="77848"/>
                </a:cubicBezTo>
                <a:cubicBezTo>
                  <a:pt x="144810" y="73889"/>
                  <a:pt x="142830" y="69618"/>
                  <a:pt x="138976" y="68081"/>
                </a:cubicBezTo>
                <a:lnTo>
                  <a:pt x="133350" y="65842"/>
                </a:lnTo>
                <a:lnTo>
                  <a:pt x="133350" y="37505"/>
                </a:lnTo>
                <a:cubicBezTo>
                  <a:pt x="133350" y="25993"/>
                  <a:pt x="124026" y="16669"/>
                  <a:pt x="112514" y="16669"/>
                </a:cubicBezTo>
                <a:lnTo>
                  <a:pt x="108347" y="16669"/>
                </a:lnTo>
                <a:lnTo>
                  <a:pt x="108347" y="12502"/>
                </a:lnTo>
                <a:cubicBezTo>
                  <a:pt x="108347" y="5600"/>
                  <a:pt x="102747" y="0"/>
                  <a:pt x="95845" y="0"/>
                </a:cubicBezTo>
                <a:lnTo>
                  <a:pt x="70842" y="0"/>
                </a:lnTo>
                <a:close/>
                <a:moveTo>
                  <a:pt x="105065" y="124000"/>
                </a:moveTo>
                <a:cubicBezTo>
                  <a:pt x="110613" y="119807"/>
                  <a:pt x="118062" y="119807"/>
                  <a:pt x="123609" y="124000"/>
                </a:cubicBezTo>
                <a:cubicBezTo>
                  <a:pt x="128558" y="127750"/>
                  <a:pt x="134522" y="131345"/>
                  <a:pt x="141111" y="132673"/>
                </a:cubicBezTo>
                <a:cubicBezTo>
                  <a:pt x="148013" y="134079"/>
                  <a:pt x="155254" y="132881"/>
                  <a:pt x="162130" y="127698"/>
                </a:cubicBezTo>
                <a:cubicBezTo>
                  <a:pt x="164890" y="125615"/>
                  <a:pt x="165437" y="121708"/>
                  <a:pt x="163354" y="118947"/>
                </a:cubicBezTo>
                <a:cubicBezTo>
                  <a:pt x="161270" y="116186"/>
                  <a:pt x="157363" y="115639"/>
                  <a:pt x="154603" y="117723"/>
                </a:cubicBezTo>
                <a:cubicBezTo>
                  <a:pt x="150722" y="120640"/>
                  <a:pt x="147154" y="121135"/>
                  <a:pt x="143586" y="120406"/>
                </a:cubicBezTo>
                <a:cubicBezTo>
                  <a:pt x="139705" y="119624"/>
                  <a:pt x="135538" y="117306"/>
                  <a:pt x="131136" y="113999"/>
                </a:cubicBezTo>
                <a:cubicBezTo>
                  <a:pt x="121135" y="106446"/>
                  <a:pt x="107566" y="106446"/>
                  <a:pt x="97538" y="113999"/>
                </a:cubicBezTo>
                <a:cubicBezTo>
                  <a:pt x="91287" y="118713"/>
                  <a:pt x="86938" y="120848"/>
                  <a:pt x="83344" y="120848"/>
                </a:cubicBezTo>
                <a:cubicBezTo>
                  <a:pt x="79750" y="120848"/>
                  <a:pt x="75400" y="118713"/>
                  <a:pt x="69149" y="113999"/>
                </a:cubicBezTo>
                <a:cubicBezTo>
                  <a:pt x="59148" y="106446"/>
                  <a:pt x="45579" y="106446"/>
                  <a:pt x="35551" y="113999"/>
                </a:cubicBezTo>
                <a:cubicBezTo>
                  <a:pt x="29926" y="118244"/>
                  <a:pt x="24795" y="120718"/>
                  <a:pt x="20211" y="120692"/>
                </a:cubicBezTo>
                <a:cubicBezTo>
                  <a:pt x="17711" y="120666"/>
                  <a:pt x="15028" y="119911"/>
                  <a:pt x="12085" y="117697"/>
                </a:cubicBezTo>
                <a:cubicBezTo>
                  <a:pt x="9324" y="115613"/>
                  <a:pt x="5417" y="116160"/>
                  <a:pt x="3334" y="118921"/>
                </a:cubicBezTo>
                <a:cubicBezTo>
                  <a:pt x="1250" y="121682"/>
                  <a:pt x="1823" y="125615"/>
                  <a:pt x="4584" y="127698"/>
                </a:cubicBezTo>
                <a:cubicBezTo>
                  <a:pt x="9558" y="131449"/>
                  <a:pt x="14846" y="133168"/>
                  <a:pt x="20159" y="133194"/>
                </a:cubicBezTo>
                <a:cubicBezTo>
                  <a:pt x="28988" y="133246"/>
                  <a:pt x="36906" y="128662"/>
                  <a:pt x="43104" y="124000"/>
                </a:cubicBezTo>
                <a:cubicBezTo>
                  <a:pt x="48652" y="119807"/>
                  <a:pt x="56101" y="119807"/>
                  <a:pt x="61648" y="124000"/>
                </a:cubicBezTo>
                <a:cubicBezTo>
                  <a:pt x="67951" y="128766"/>
                  <a:pt x="75270" y="133350"/>
                  <a:pt x="83370" y="133350"/>
                </a:cubicBezTo>
                <a:cubicBezTo>
                  <a:pt x="91470" y="133350"/>
                  <a:pt x="98762" y="128740"/>
                  <a:pt x="105091" y="124000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54" name="Text 52"/>
          <p:cNvSpPr/>
          <p:nvPr/>
        </p:nvSpPr>
        <p:spPr>
          <a:xfrm>
            <a:off x="8674061" y="2400244"/>
            <a:ext cx="1819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Cross-Border Trade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674061" y="2666944"/>
            <a:ext cx="1809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Canada-Africa trade corridors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254961" y="297174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8359736" y="3057469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16669" y="0"/>
                </a:moveTo>
                <a:cubicBezTo>
                  <a:pt x="7475" y="0"/>
                  <a:pt x="0" y="7475"/>
                  <a:pt x="0" y="16669"/>
                </a:cubicBezTo>
                <a:lnTo>
                  <a:pt x="0" y="116681"/>
                </a:lnTo>
                <a:cubicBezTo>
                  <a:pt x="0" y="125875"/>
                  <a:pt x="7475" y="133350"/>
                  <a:pt x="16669" y="133350"/>
                </a:cubicBezTo>
                <a:lnTo>
                  <a:pt x="83344" y="133350"/>
                </a:lnTo>
                <a:cubicBezTo>
                  <a:pt x="92538" y="133350"/>
                  <a:pt x="100013" y="125875"/>
                  <a:pt x="100013" y="116681"/>
                </a:cubicBezTo>
                <a:lnTo>
                  <a:pt x="100013" y="16669"/>
                </a:lnTo>
                <a:cubicBezTo>
                  <a:pt x="100013" y="7475"/>
                  <a:pt x="92538" y="0"/>
                  <a:pt x="83344" y="0"/>
                </a:cubicBezTo>
                <a:lnTo>
                  <a:pt x="16669" y="0"/>
                </a:lnTo>
                <a:close/>
                <a:moveTo>
                  <a:pt x="45839" y="91678"/>
                </a:moveTo>
                <a:lnTo>
                  <a:pt x="54173" y="91678"/>
                </a:lnTo>
                <a:cubicBezTo>
                  <a:pt x="58783" y="91678"/>
                  <a:pt x="62508" y="95403"/>
                  <a:pt x="62508" y="100013"/>
                </a:cubicBezTo>
                <a:lnTo>
                  <a:pt x="62508" y="120848"/>
                </a:lnTo>
                <a:lnTo>
                  <a:pt x="37505" y="120848"/>
                </a:lnTo>
                <a:lnTo>
                  <a:pt x="37505" y="100013"/>
                </a:lnTo>
                <a:cubicBezTo>
                  <a:pt x="37505" y="95403"/>
                  <a:pt x="41229" y="91678"/>
                  <a:pt x="45839" y="91678"/>
                </a:cubicBezTo>
                <a:close/>
                <a:moveTo>
                  <a:pt x="25003" y="29170"/>
                </a:moveTo>
                <a:cubicBezTo>
                  <a:pt x="25003" y="26878"/>
                  <a:pt x="26878" y="25003"/>
                  <a:pt x="29170" y="25003"/>
                </a:cubicBezTo>
                <a:lnTo>
                  <a:pt x="37505" y="25003"/>
                </a:lnTo>
                <a:cubicBezTo>
                  <a:pt x="39797" y="25003"/>
                  <a:pt x="41672" y="26878"/>
                  <a:pt x="41672" y="29170"/>
                </a:cubicBezTo>
                <a:lnTo>
                  <a:pt x="41672" y="37505"/>
                </a:lnTo>
                <a:cubicBezTo>
                  <a:pt x="41672" y="39797"/>
                  <a:pt x="39797" y="41672"/>
                  <a:pt x="37505" y="41672"/>
                </a:cubicBezTo>
                <a:lnTo>
                  <a:pt x="29170" y="41672"/>
                </a:lnTo>
                <a:cubicBezTo>
                  <a:pt x="26878" y="41672"/>
                  <a:pt x="25003" y="39797"/>
                  <a:pt x="25003" y="37505"/>
                </a:cubicBezTo>
                <a:lnTo>
                  <a:pt x="25003" y="29170"/>
                </a:lnTo>
                <a:close/>
                <a:moveTo>
                  <a:pt x="62508" y="25003"/>
                </a:moveTo>
                <a:lnTo>
                  <a:pt x="70842" y="25003"/>
                </a:lnTo>
                <a:cubicBezTo>
                  <a:pt x="73134" y="25003"/>
                  <a:pt x="75009" y="26878"/>
                  <a:pt x="75009" y="29170"/>
                </a:cubicBezTo>
                <a:lnTo>
                  <a:pt x="75009" y="37505"/>
                </a:lnTo>
                <a:cubicBezTo>
                  <a:pt x="75009" y="39797"/>
                  <a:pt x="73134" y="41672"/>
                  <a:pt x="70842" y="41672"/>
                </a:cubicBezTo>
                <a:lnTo>
                  <a:pt x="62508" y="41672"/>
                </a:lnTo>
                <a:cubicBezTo>
                  <a:pt x="60216" y="41672"/>
                  <a:pt x="58341" y="39797"/>
                  <a:pt x="58341" y="37505"/>
                </a:cubicBezTo>
                <a:lnTo>
                  <a:pt x="58341" y="29170"/>
                </a:lnTo>
                <a:cubicBezTo>
                  <a:pt x="58341" y="26878"/>
                  <a:pt x="60216" y="25003"/>
                  <a:pt x="62508" y="25003"/>
                </a:cubicBezTo>
                <a:close/>
                <a:moveTo>
                  <a:pt x="25003" y="62508"/>
                </a:moveTo>
                <a:cubicBezTo>
                  <a:pt x="25003" y="60216"/>
                  <a:pt x="26878" y="58341"/>
                  <a:pt x="29170" y="58341"/>
                </a:cubicBezTo>
                <a:lnTo>
                  <a:pt x="37505" y="58341"/>
                </a:lnTo>
                <a:cubicBezTo>
                  <a:pt x="39797" y="58341"/>
                  <a:pt x="41672" y="60216"/>
                  <a:pt x="41672" y="62508"/>
                </a:cubicBezTo>
                <a:lnTo>
                  <a:pt x="41672" y="70842"/>
                </a:lnTo>
                <a:cubicBezTo>
                  <a:pt x="41672" y="73134"/>
                  <a:pt x="39797" y="75009"/>
                  <a:pt x="37505" y="75009"/>
                </a:cubicBezTo>
                <a:lnTo>
                  <a:pt x="29170" y="75009"/>
                </a:lnTo>
                <a:cubicBezTo>
                  <a:pt x="26878" y="75009"/>
                  <a:pt x="25003" y="73134"/>
                  <a:pt x="25003" y="70842"/>
                </a:cubicBezTo>
                <a:lnTo>
                  <a:pt x="25003" y="62508"/>
                </a:lnTo>
                <a:close/>
                <a:moveTo>
                  <a:pt x="62508" y="58341"/>
                </a:moveTo>
                <a:lnTo>
                  <a:pt x="70842" y="58341"/>
                </a:lnTo>
                <a:cubicBezTo>
                  <a:pt x="73134" y="58341"/>
                  <a:pt x="75009" y="60216"/>
                  <a:pt x="75009" y="62508"/>
                </a:cubicBezTo>
                <a:lnTo>
                  <a:pt x="75009" y="70842"/>
                </a:lnTo>
                <a:cubicBezTo>
                  <a:pt x="75009" y="73134"/>
                  <a:pt x="73134" y="75009"/>
                  <a:pt x="70842" y="75009"/>
                </a:cubicBezTo>
                <a:lnTo>
                  <a:pt x="62508" y="75009"/>
                </a:lnTo>
                <a:cubicBezTo>
                  <a:pt x="60216" y="75009"/>
                  <a:pt x="58341" y="73134"/>
                  <a:pt x="58341" y="70842"/>
                </a:cubicBezTo>
                <a:lnTo>
                  <a:pt x="58341" y="62508"/>
                </a:lnTo>
                <a:cubicBezTo>
                  <a:pt x="58341" y="60216"/>
                  <a:pt x="60216" y="58341"/>
                  <a:pt x="62508" y="58341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58" name="Text 56"/>
          <p:cNvSpPr/>
          <p:nvPr/>
        </p:nvSpPr>
        <p:spPr>
          <a:xfrm>
            <a:off x="8674061" y="2971744"/>
            <a:ext cx="2647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SME Logistics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674061" y="3238444"/>
            <a:ext cx="2638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Small team constraints, budget optimization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254961" y="354324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</p:sp>
      <p:sp>
        <p:nvSpPr>
          <p:cNvPr id="61" name="Shape 59"/>
          <p:cNvSpPr/>
          <p:nvPr/>
        </p:nvSpPr>
        <p:spPr>
          <a:xfrm>
            <a:off x="8326398" y="3628969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91678" y="0"/>
                </a:moveTo>
                <a:cubicBezTo>
                  <a:pt x="91678" y="-4610"/>
                  <a:pt x="87954" y="-8334"/>
                  <a:pt x="83344" y="-8334"/>
                </a:cubicBezTo>
                <a:cubicBezTo>
                  <a:pt x="78734" y="-8334"/>
                  <a:pt x="75009" y="-4610"/>
                  <a:pt x="75009" y="0"/>
                </a:cubicBezTo>
                <a:lnTo>
                  <a:pt x="75009" y="16669"/>
                </a:lnTo>
                <a:lnTo>
                  <a:pt x="50006" y="16669"/>
                </a:lnTo>
                <a:cubicBezTo>
                  <a:pt x="36202" y="16669"/>
                  <a:pt x="25003" y="27868"/>
                  <a:pt x="25003" y="41672"/>
                </a:cubicBezTo>
                <a:lnTo>
                  <a:pt x="25003" y="100013"/>
                </a:lnTo>
                <a:cubicBezTo>
                  <a:pt x="25003" y="113816"/>
                  <a:pt x="36202" y="125016"/>
                  <a:pt x="50006" y="125016"/>
                </a:cubicBezTo>
                <a:lnTo>
                  <a:pt x="116681" y="125016"/>
                </a:lnTo>
                <a:cubicBezTo>
                  <a:pt x="130485" y="125016"/>
                  <a:pt x="141684" y="113816"/>
                  <a:pt x="141684" y="100013"/>
                </a:cubicBezTo>
                <a:lnTo>
                  <a:pt x="141684" y="41672"/>
                </a:lnTo>
                <a:cubicBezTo>
                  <a:pt x="141684" y="27868"/>
                  <a:pt x="130485" y="16669"/>
                  <a:pt x="116681" y="16669"/>
                </a:cubicBezTo>
                <a:lnTo>
                  <a:pt x="91678" y="16669"/>
                </a:lnTo>
                <a:lnTo>
                  <a:pt x="91678" y="0"/>
                </a:lnTo>
                <a:close/>
                <a:moveTo>
                  <a:pt x="41672" y="95845"/>
                </a:moveTo>
                <a:cubicBezTo>
                  <a:pt x="41672" y="92381"/>
                  <a:pt x="44459" y="89595"/>
                  <a:pt x="47923" y="89595"/>
                </a:cubicBezTo>
                <a:lnTo>
                  <a:pt x="56257" y="89595"/>
                </a:lnTo>
                <a:cubicBezTo>
                  <a:pt x="59721" y="89595"/>
                  <a:pt x="62508" y="92381"/>
                  <a:pt x="62508" y="95845"/>
                </a:cubicBezTo>
                <a:cubicBezTo>
                  <a:pt x="62508" y="99309"/>
                  <a:pt x="59721" y="102096"/>
                  <a:pt x="56257" y="102096"/>
                </a:cubicBezTo>
                <a:lnTo>
                  <a:pt x="47923" y="102096"/>
                </a:lnTo>
                <a:cubicBezTo>
                  <a:pt x="44459" y="102096"/>
                  <a:pt x="41672" y="99309"/>
                  <a:pt x="41672" y="95845"/>
                </a:cubicBezTo>
                <a:close/>
                <a:moveTo>
                  <a:pt x="72926" y="95845"/>
                </a:moveTo>
                <a:cubicBezTo>
                  <a:pt x="72926" y="92381"/>
                  <a:pt x="75713" y="89595"/>
                  <a:pt x="79177" y="89595"/>
                </a:cubicBezTo>
                <a:lnTo>
                  <a:pt x="87511" y="89595"/>
                </a:lnTo>
                <a:cubicBezTo>
                  <a:pt x="90975" y="89595"/>
                  <a:pt x="93762" y="92381"/>
                  <a:pt x="93762" y="95845"/>
                </a:cubicBezTo>
                <a:cubicBezTo>
                  <a:pt x="93762" y="99309"/>
                  <a:pt x="90975" y="102096"/>
                  <a:pt x="87511" y="102096"/>
                </a:cubicBezTo>
                <a:lnTo>
                  <a:pt x="79177" y="102096"/>
                </a:lnTo>
                <a:cubicBezTo>
                  <a:pt x="75713" y="102096"/>
                  <a:pt x="72926" y="99309"/>
                  <a:pt x="72926" y="95845"/>
                </a:cubicBezTo>
                <a:close/>
                <a:moveTo>
                  <a:pt x="104180" y="95845"/>
                </a:moveTo>
                <a:cubicBezTo>
                  <a:pt x="104180" y="92381"/>
                  <a:pt x="106966" y="89595"/>
                  <a:pt x="110430" y="89595"/>
                </a:cubicBezTo>
                <a:lnTo>
                  <a:pt x="118765" y="89595"/>
                </a:lnTo>
                <a:cubicBezTo>
                  <a:pt x="122229" y="89595"/>
                  <a:pt x="125016" y="92381"/>
                  <a:pt x="125016" y="95845"/>
                </a:cubicBezTo>
                <a:cubicBezTo>
                  <a:pt x="125016" y="99309"/>
                  <a:pt x="122229" y="102096"/>
                  <a:pt x="118765" y="102096"/>
                </a:cubicBezTo>
                <a:lnTo>
                  <a:pt x="110430" y="102096"/>
                </a:lnTo>
                <a:cubicBezTo>
                  <a:pt x="106966" y="102096"/>
                  <a:pt x="104180" y="99309"/>
                  <a:pt x="104180" y="95845"/>
                </a:cubicBezTo>
                <a:close/>
                <a:moveTo>
                  <a:pt x="58341" y="45839"/>
                </a:moveTo>
                <a:cubicBezTo>
                  <a:pt x="65240" y="45839"/>
                  <a:pt x="70842" y="51441"/>
                  <a:pt x="70842" y="58341"/>
                </a:cubicBezTo>
                <a:cubicBezTo>
                  <a:pt x="70842" y="65240"/>
                  <a:pt x="65240" y="70842"/>
                  <a:pt x="58341" y="70842"/>
                </a:cubicBezTo>
                <a:cubicBezTo>
                  <a:pt x="51441" y="70842"/>
                  <a:pt x="45839" y="65240"/>
                  <a:pt x="45839" y="58341"/>
                </a:cubicBezTo>
                <a:cubicBezTo>
                  <a:pt x="45839" y="51441"/>
                  <a:pt x="51441" y="45839"/>
                  <a:pt x="58341" y="45839"/>
                </a:cubicBezTo>
                <a:close/>
                <a:moveTo>
                  <a:pt x="95845" y="58341"/>
                </a:moveTo>
                <a:cubicBezTo>
                  <a:pt x="95845" y="51441"/>
                  <a:pt x="101447" y="45839"/>
                  <a:pt x="108347" y="45839"/>
                </a:cubicBezTo>
                <a:cubicBezTo>
                  <a:pt x="115247" y="45839"/>
                  <a:pt x="120848" y="51441"/>
                  <a:pt x="120848" y="58341"/>
                </a:cubicBezTo>
                <a:cubicBezTo>
                  <a:pt x="120848" y="65240"/>
                  <a:pt x="115247" y="70842"/>
                  <a:pt x="108347" y="70842"/>
                </a:cubicBezTo>
                <a:cubicBezTo>
                  <a:pt x="101447" y="70842"/>
                  <a:pt x="95845" y="65240"/>
                  <a:pt x="95845" y="58341"/>
                </a:cubicBezTo>
                <a:close/>
                <a:moveTo>
                  <a:pt x="16669" y="58341"/>
                </a:moveTo>
                <a:cubicBezTo>
                  <a:pt x="16669" y="53731"/>
                  <a:pt x="12944" y="50006"/>
                  <a:pt x="8334" y="50006"/>
                </a:cubicBezTo>
                <a:cubicBezTo>
                  <a:pt x="3724" y="50006"/>
                  <a:pt x="0" y="53731"/>
                  <a:pt x="0" y="58341"/>
                </a:cubicBezTo>
                <a:lnTo>
                  <a:pt x="0" y="83344"/>
                </a:lnTo>
                <a:cubicBezTo>
                  <a:pt x="0" y="87954"/>
                  <a:pt x="3724" y="91678"/>
                  <a:pt x="8334" y="91678"/>
                </a:cubicBezTo>
                <a:cubicBezTo>
                  <a:pt x="12944" y="91678"/>
                  <a:pt x="16669" y="87954"/>
                  <a:pt x="16669" y="83344"/>
                </a:cubicBezTo>
                <a:lnTo>
                  <a:pt x="16669" y="58341"/>
                </a:lnTo>
                <a:close/>
                <a:moveTo>
                  <a:pt x="158353" y="50006"/>
                </a:moveTo>
                <a:cubicBezTo>
                  <a:pt x="153743" y="50006"/>
                  <a:pt x="150019" y="53731"/>
                  <a:pt x="150019" y="58341"/>
                </a:cubicBezTo>
                <a:lnTo>
                  <a:pt x="150019" y="83344"/>
                </a:lnTo>
                <a:cubicBezTo>
                  <a:pt x="150019" y="87954"/>
                  <a:pt x="153743" y="91678"/>
                  <a:pt x="158353" y="91678"/>
                </a:cubicBezTo>
                <a:cubicBezTo>
                  <a:pt x="162963" y="91678"/>
                  <a:pt x="166688" y="87954"/>
                  <a:pt x="166688" y="83344"/>
                </a:cubicBezTo>
                <a:lnTo>
                  <a:pt x="166688" y="58341"/>
                </a:lnTo>
                <a:cubicBezTo>
                  <a:pt x="166688" y="53731"/>
                  <a:pt x="162963" y="50006"/>
                  <a:pt x="158353" y="50006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62" name="Text 60"/>
          <p:cNvSpPr/>
          <p:nvPr/>
        </p:nvSpPr>
        <p:spPr>
          <a:xfrm>
            <a:off x="8674061" y="3543244"/>
            <a:ext cx="2962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 Evaluation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674061" y="3809944"/>
            <a:ext cx="2952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Tool assessment frameworks, capability mapping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254961" y="411474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</p:sp>
      <p:sp>
        <p:nvSpPr>
          <p:cNvPr id="65" name="Shape 63"/>
          <p:cNvSpPr/>
          <p:nvPr/>
        </p:nvSpPr>
        <p:spPr>
          <a:xfrm>
            <a:off x="8359736" y="4200469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16669" y="0"/>
                </a:moveTo>
                <a:cubicBezTo>
                  <a:pt x="7475" y="0"/>
                  <a:pt x="0" y="7475"/>
                  <a:pt x="0" y="16669"/>
                </a:cubicBezTo>
                <a:lnTo>
                  <a:pt x="0" y="116681"/>
                </a:lnTo>
                <a:cubicBezTo>
                  <a:pt x="0" y="125875"/>
                  <a:pt x="7475" y="133350"/>
                  <a:pt x="16669" y="133350"/>
                </a:cubicBezTo>
                <a:lnTo>
                  <a:pt x="83344" y="133350"/>
                </a:lnTo>
                <a:cubicBezTo>
                  <a:pt x="92538" y="133350"/>
                  <a:pt x="100013" y="125875"/>
                  <a:pt x="100013" y="116681"/>
                </a:cubicBezTo>
                <a:lnTo>
                  <a:pt x="100013" y="44407"/>
                </a:lnTo>
                <a:cubicBezTo>
                  <a:pt x="100013" y="39979"/>
                  <a:pt x="98267" y="35734"/>
                  <a:pt x="95142" y="32608"/>
                </a:cubicBezTo>
                <a:lnTo>
                  <a:pt x="67378" y="4870"/>
                </a:lnTo>
                <a:cubicBezTo>
                  <a:pt x="64253" y="1745"/>
                  <a:pt x="60034" y="0"/>
                  <a:pt x="55606" y="0"/>
                </a:cubicBezTo>
                <a:lnTo>
                  <a:pt x="16669" y="0"/>
                </a:lnTo>
                <a:close/>
                <a:moveTo>
                  <a:pt x="84776" y="45839"/>
                </a:moveTo>
                <a:lnTo>
                  <a:pt x="60424" y="45839"/>
                </a:lnTo>
                <a:cubicBezTo>
                  <a:pt x="56960" y="45839"/>
                  <a:pt x="54173" y="43052"/>
                  <a:pt x="54173" y="39588"/>
                </a:cubicBezTo>
                <a:lnTo>
                  <a:pt x="54173" y="15236"/>
                </a:lnTo>
                <a:lnTo>
                  <a:pt x="84776" y="45839"/>
                </a:lnTo>
                <a:close/>
                <a:moveTo>
                  <a:pt x="16669" y="100013"/>
                </a:moveTo>
                <a:lnTo>
                  <a:pt x="16669" y="83344"/>
                </a:lnTo>
                <a:cubicBezTo>
                  <a:pt x="16669" y="78734"/>
                  <a:pt x="20393" y="75009"/>
                  <a:pt x="25003" y="75009"/>
                </a:cubicBezTo>
                <a:lnTo>
                  <a:pt x="75009" y="75009"/>
                </a:lnTo>
                <a:cubicBezTo>
                  <a:pt x="79619" y="75009"/>
                  <a:pt x="83344" y="78734"/>
                  <a:pt x="83344" y="83344"/>
                </a:cubicBezTo>
                <a:lnTo>
                  <a:pt x="83344" y="100013"/>
                </a:lnTo>
                <a:cubicBezTo>
                  <a:pt x="83344" y="104622"/>
                  <a:pt x="79619" y="108347"/>
                  <a:pt x="75009" y="108347"/>
                </a:cubicBezTo>
                <a:lnTo>
                  <a:pt x="25003" y="108347"/>
                </a:lnTo>
                <a:cubicBezTo>
                  <a:pt x="20393" y="108347"/>
                  <a:pt x="16669" y="104622"/>
                  <a:pt x="16669" y="100013"/>
                </a:cubicBezTo>
                <a:close/>
                <a:moveTo>
                  <a:pt x="22920" y="16669"/>
                </a:moveTo>
                <a:lnTo>
                  <a:pt x="35421" y="16669"/>
                </a:lnTo>
                <a:cubicBezTo>
                  <a:pt x="38885" y="16669"/>
                  <a:pt x="41672" y="19456"/>
                  <a:pt x="41672" y="22920"/>
                </a:cubicBezTo>
                <a:cubicBezTo>
                  <a:pt x="41672" y="26384"/>
                  <a:pt x="38885" y="29170"/>
                  <a:pt x="35421" y="29170"/>
                </a:cubicBezTo>
                <a:lnTo>
                  <a:pt x="22920" y="29170"/>
                </a:lnTo>
                <a:cubicBezTo>
                  <a:pt x="19456" y="29170"/>
                  <a:pt x="16669" y="26384"/>
                  <a:pt x="16669" y="22920"/>
                </a:cubicBezTo>
                <a:cubicBezTo>
                  <a:pt x="16669" y="19456"/>
                  <a:pt x="19456" y="16669"/>
                  <a:pt x="22920" y="16669"/>
                </a:cubicBezTo>
                <a:close/>
                <a:moveTo>
                  <a:pt x="22920" y="41672"/>
                </a:moveTo>
                <a:lnTo>
                  <a:pt x="35421" y="41672"/>
                </a:lnTo>
                <a:cubicBezTo>
                  <a:pt x="38885" y="41672"/>
                  <a:pt x="41672" y="44459"/>
                  <a:pt x="41672" y="47923"/>
                </a:cubicBezTo>
                <a:cubicBezTo>
                  <a:pt x="41672" y="51387"/>
                  <a:pt x="38885" y="54173"/>
                  <a:pt x="35421" y="54173"/>
                </a:cubicBezTo>
                <a:lnTo>
                  <a:pt x="22920" y="54173"/>
                </a:lnTo>
                <a:cubicBezTo>
                  <a:pt x="19456" y="54173"/>
                  <a:pt x="16669" y="51387"/>
                  <a:pt x="16669" y="47923"/>
                </a:cubicBezTo>
                <a:cubicBezTo>
                  <a:pt x="16669" y="44459"/>
                  <a:pt x="19456" y="41672"/>
                  <a:pt x="22920" y="41672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66" name="Text 64"/>
          <p:cNvSpPr/>
          <p:nvPr/>
        </p:nvSpPr>
        <p:spPr>
          <a:xfrm>
            <a:off x="8674061" y="4114744"/>
            <a:ext cx="2286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Customs &amp; Compliance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674061" y="4381444"/>
            <a:ext cx="2276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HS codes, documentation automation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8954" y="318954"/>
            <a:ext cx="11609910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b="1" spc="44" kern="0" dirty="0">
                <a:solidFill>
                  <a:srgbClr val="D9770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AVAILABLE ON GITHUB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8954" y="542221"/>
            <a:ext cx="11745465" cy="382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14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Repository &amp; Resources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8954" y="988756"/>
            <a:ext cx="11625857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Complete project documentation and deliverables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954" y="1339605"/>
            <a:ext cx="11554093" cy="1483134"/>
          </a:xfrm>
          <a:custGeom>
            <a:avLst/>
            <a:gdLst/>
            <a:ahLst/>
            <a:cxnLst/>
            <a:rect l="l" t="t" r="r" b="b"/>
            <a:pathLst>
              <a:path w="11554093" h="1483134">
                <a:moveTo>
                  <a:pt x="63790" y="0"/>
                </a:moveTo>
                <a:lnTo>
                  <a:pt x="11490303" y="0"/>
                </a:lnTo>
                <a:cubicBezTo>
                  <a:pt x="11525533" y="0"/>
                  <a:pt x="11554093" y="28560"/>
                  <a:pt x="11554093" y="63790"/>
                </a:cubicBezTo>
                <a:lnTo>
                  <a:pt x="11554093" y="1419344"/>
                </a:lnTo>
                <a:cubicBezTo>
                  <a:pt x="11554093" y="1454574"/>
                  <a:pt x="11525533" y="1483134"/>
                  <a:pt x="11490303" y="1483134"/>
                </a:cubicBezTo>
                <a:lnTo>
                  <a:pt x="63790" y="1483134"/>
                </a:lnTo>
                <a:cubicBezTo>
                  <a:pt x="28583" y="1483134"/>
                  <a:pt x="0" y="1454551"/>
                  <a:pt x="0" y="1419344"/>
                </a:cubicBezTo>
                <a:lnTo>
                  <a:pt x="0" y="63790"/>
                </a:lnTo>
                <a:cubicBezTo>
                  <a:pt x="0" y="28583"/>
                  <a:pt x="28583" y="0"/>
                  <a:pt x="63790" y="0"/>
                </a:cubicBezTo>
                <a:close/>
              </a:path>
            </a:pathLst>
          </a:custGeom>
          <a:gradFill rotWithShape="1" flip="none">
            <a:gsLst>
              <a:gs pos="0">
                <a:srgbClr val="1E3A5F"/>
              </a:gs>
              <a:gs pos="100000">
                <a:srgbClr val="4A6FA5"/>
              </a:gs>
            </a:gsLst>
            <a:lin ang="2700000" scaled="1"/>
          </a:gradFill>
          <a:ln/>
          <a:effectLst>
            <a:outerShdw sx="100000" sy="100000" kx="0" ky="0" algn="bl" rotWithShape="0" blurRad="119608" dist="79738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558169" y="1594721"/>
            <a:ext cx="382744" cy="382744"/>
          </a:xfrm>
          <a:custGeom>
            <a:avLst/>
            <a:gdLst/>
            <a:ahLst/>
            <a:cxnLst/>
            <a:rect l="l" t="t" r="r" b="b"/>
            <a:pathLst>
              <a:path w="382744" h="382744">
                <a:moveTo>
                  <a:pt x="129998" y="297075"/>
                </a:moveTo>
                <a:cubicBezTo>
                  <a:pt x="129998" y="298570"/>
                  <a:pt x="128279" y="299767"/>
                  <a:pt x="126111" y="299767"/>
                </a:cubicBezTo>
                <a:cubicBezTo>
                  <a:pt x="123644" y="299991"/>
                  <a:pt x="121925" y="298795"/>
                  <a:pt x="121925" y="297075"/>
                </a:cubicBezTo>
                <a:cubicBezTo>
                  <a:pt x="121925" y="295580"/>
                  <a:pt x="123644" y="294384"/>
                  <a:pt x="125812" y="294384"/>
                </a:cubicBezTo>
                <a:cubicBezTo>
                  <a:pt x="128055" y="294160"/>
                  <a:pt x="129998" y="295356"/>
                  <a:pt x="129998" y="297075"/>
                </a:cubicBezTo>
                <a:close/>
                <a:moveTo>
                  <a:pt x="106750" y="293711"/>
                </a:moveTo>
                <a:cubicBezTo>
                  <a:pt x="106226" y="295206"/>
                  <a:pt x="107722" y="296926"/>
                  <a:pt x="109964" y="297374"/>
                </a:cubicBezTo>
                <a:cubicBezTo>
                  <a:pt x="111908" y="298122"/>
                  <a:pt x="114150" y="297374"/>
                  <a:pt x="114599" y="295879"/>
                </a:cubicBezTo>
                <a:cubicBezTo>
                  <a:pt x="115048" y="294384"/>
                  <a:pt x="113627" y="292665"/>
                  <a:pt x="111385" y="291992"/>
                </a:cubicBezTo>
                <a:cubicBezTo>
                  <a:pt x="109441" y="291469"/>
                  <a:pt x="107273" y="292216"/>
                  <a:pt x="106750" y="293711"/>
                </a:cubicBezTo>
                <a:close/>
                <a:moveTo>
                  <a:pt x="139791" y="292441"/>
                </a:moveTo>
                <a:cubicBezTo>
                  <a:pt x="137623" y="292964"/>
                  <a:pt x="136128" y="294384"/>
                  <a:pt x="136353" y="296104"/>
                </a:cubicBezTo>
                <a:cubicBezTo>
                  <a:pt x="136577" y="297599"/>
                  <a:pt x="138521" y="298570"/>
                  <a:pt x="140763" y="298047"/>
                </a:cubicBezTo>
                <a:cubicBezTo>
                  <a:pt x="142931" y="297524"/>
                  <a:pt x="144426" y="296104"/>
                  <a:pt x="144202" y="294608"/>
                </a:cubicBezTo>
                <a:cubicBezTo>
                  <a:pt x="143978" y="293188"/>
                  <a:pt x="141959" y="292216"/>
                  <a:pt x="139791" y="292441"/>
                </a:cubicBezTo>
                <a:close/>
                <a:moveTo>
                  <a:pt x="188980" y="5980"/>
                </a:moveTo>
                <a:cubicBezTo>
                  <a:pt x="85295" y="5980"/>
                  <a:pt x="5980" y="84697"/>
                  <a:pt x="5980" y="188382"/>
                </a:cubicBezTo>
                <a:cubicBezTo>
                  <a:pt x="5980" y="271285"/>
                  <a:pt x="58159" y="342227"/>
                  <a:pt x="132690" y="367195"/>
                </a:cubicBezTo>
                <a:cubicBezTo>
                  <a:pt x="142258" y="368915"/>
                  <a:pt x="145622" y="363009"/>
                  <a:pt x="145622" y="358150"/>
                </a:cubicBezTo>
                <a:cubicBezTo>
                  <a:pt x="145622" y="353515"/>
                  <a:pt x="145398" y="327949"/>
                  <a:pt x="145398" y="312251"/>
                </a:cubicBezTo>
                <a:cubicBezTo>
                  <a:pt x="145398" y="312251"/>
                  <a:pt x="93070" y="323464"/>
                  <a:pt x="82081" y="289974"/>
                </a:cubicBezTo>
                <a:cubicBezTo>
                  <a:pt x="82081" y="289974"/>
                  <a:pt x="73559" y="268220"/>
                  <a:pt x="61299" y="262613"/>
                </a:cubicBezTo>
                <a:cubicBezTo>
                  <a:pt x="61299" y="262613"/>
                  <a:pt x="44180" y="250877"/>
                  <a:pt x="62495" y="251101"/>
                </a:cubicBezTo>
                <a:cubicBezTo>
                  <a:pt x="62495" y="251101"/>
                  <a:pt x="81109" y="252596"/>
                  <a:pt x="91350" y="270388"/>
                </a:cubicBezTo>
                <a:cubicBezTo>
                  <a:pt x="107722" y="299243"/>
                  <a:pt x="135157" y="290945"/>
                  <a:pt x="145847" y="286012"/>
                </a:cubicBezTo>
                <a:cubicBezTo>
                  <a:pt x="147566" y="274051"/>
                  <a:pt x="152425" y="265753"/>
                  <a:pt x="157807" y="260819"/>
                </a:cubicBezTo>
                <a:cubicBezTo>
                  <a:pt x="116019" y="256184"/>
                  <a:pt x="73858" y="250129"/>
                  <a:pt x="73858" y="178215"/>
                </a:cubicBezTo>
                <a:cubicBezTo>
                  <a:pt x="73858" y="157658"/>
                  <a:pt x="79539" y="147342"/>
                  <a:pt x="91500" y="134185"/>
                </a:cubicBezTo>
                <a:cubicBezTo>
                  <a:pt x="89556" y="129326"/>
                  <a:pt x="83202" y="109291"/>
                  <a:pt x="93443" y="83426"/>
                </a:cubicBezTo>
                <a:cubicBezTo>
                  <a:pt x="109067" y="78567"/>
                  <a:pt x="145024" y="103610"/>
                  <a:pt x="145024" y="103610"/>
                </a:cubicBezTo>
                <a:cubicBezTo>
                  <a:pt x="159975" y="99424"/>
                  <a:pt x="176047" y="97256"/>
                  <a:pt x="191970" y="97256"/>
                </a:cubicBezTo>
                <a:cubicBezTo>
                  <a:pt x="207893" y="97256"/>
                  <a:pt x="223965" y="99424"/>
                  <a:pt x="238916" y="103610"/>
                </a:cubicBezTo>
                <a:cubicBezTo>
                  <a:pt x="238916" y="103610"/>
                  <a:pt x="274873" y="78492"/>
                  <a:pt x="290497" y="83426"/>
                </a:cubicBezTo>
                <a:cubicBezTo>
                  <a:pt x="300738" y="109366"/>
                  <a:pt x="294384" y="129326"/>
                  <a:pt x="292441" y="134185"/>
                </a:cubicBezTo>
                <a:cubicBezTo>
                  <a:pt x="304401" y="147416"/>
                  <a:pt x="311727" y="157733"/>
                  <a:pt x="311727" y="178215"/>
                </a:cubicBezTo>
                <a:cubicBezTo>
                  <a:pt x="311727" y="250354"/>
                  <a:pt x="267697" y="256110"/>
                  <a:pt x="225909" y="260819"/>
                </a:cubicBezTo>
                <a:cubicBezTo>
                  <a:pt x="232786" y="266725"/>
                  <a:pt x="238617" y="277938"/>
                  <a:pt x="238617" y="295505"/>
                </a:cubicBezTo>
                <a:cubicBezTo>
                  <a:pt x="238617" y="320698"/>
                  <a:pt x="238393" y="351871"/>
                  <a:pt x="238393" y="358000"/>
                </a:cubicBezTo>
                <a:cubicBezTo>
                  <a:pt x="238393" y="362860"/>
                  <a:pt x="241832" y="368765"/>
                  <a:pt x="251325" y="367046"/>
                </a:cubicBezTo>
                <a:cubicBezTo>
                  <a:pt x="326080" y="342227"/>
                  <a:pt x="376764" y="271285"/>
                  <a:pt x="376764" y="188382"/>
                </a:cubicBezTo>
                <a:cubicBezTo>
                  <a:pt x="376764" y="84697"/>
                  <a:pt x="292665" y="5980"/>
                  <a:pt x="188980" y="5980"/>
                </a:cubicBezTo>
                <a:close/>
                <a:moveTo>
                  <a:pt x="78642" y="263809"/>
                </a:moveTo>
                <a:cubicBezTo>
                  <a:pt x="77670" y="264557"/>
                  <a:pt x="77894" y="266276"/>
                  <a:pt x="79165" y="267697"/>
                </a:cubicBezTo>
                <a:cubicBezTo>
                  <a:pt x="80361" y="268893"/>
                  <a:pt x="82081" y="269416"/>
                  <a:pt x="83053" y="268444"/>
                </a:cubicBezTo>
                <a:cubicBezTo>
                  <a:pt x="84024" y="267697"/>
                  <a:pt x="83800" y="265977"/>
                  <a:pt x="82529" y="264557"/>
                </a:cubicBezTo>
                <a:cubicBezTo>
                  <a:pt x="81333" y="263361"/>
                  <a:pt x="79614" y="262838"/>
                  <a:pt x="78642" y="263809"/>
                </a:cubicBezTo>
                <a:close/>
                <a:moveTo>
                  <a:pt x="70568" y="257754"/>
                </a:moveTo>
                <a:cubicBezTo>
                  <a:pt x="70045" y="258726"/>
                  <a:pt x="70793" y="259922"/>
                  <a:pt x="72288" y="260670"/>
                </a:cubicBezTo>
                <a:cubicBezTo>
                  <a:pt x="73484" y="261417"/>
                  <a:pt x="74979" y="261193"/>
                  <a:pt x="75502" y="260147"/>
                </a:cubicBezTo>
                <a:cubicBezTo>
                  <a:pt x="76026" y="259175"/>
                  <a:pt x="75278" y="257979"/>
                  <a:pt x="73783" y="257231"/>
                </a:cubicBezTo>
                <a:cubicBezTo>
                  <a:pt x="72288" y="256783"/>
                  <a:pt x="71092" y="257007"/>
                  <a:pt x="70568" y="257754"/>
                </a:cubicBezTo>
                <a:close/>
                <a:moveTo>
                  <a:pt x="94789" y="284367"/>
                </a:moveTo>
                <a:cubicBezTo>
                  <a:pt x="93593" y="285339"/>
                  <a:pt x="94041" y="287581"/>
                  <a:pt x="95761" y="289002"/>
                </a:cubicBezTo>
                <a:cubicBezTo>
                  <a:pt x="97480" y="290721"/>
                  <a:pt x="99648" y="290945"/>
                  <a:pt x="100620" y="289749"/>
                </a:cubicBezTo>
                <a:cubicBezTo>
                  <a:pt x="101592" y="288778"/>
                  <a:pt x="101143" y="286535"/>
                  <a:pt x="99648" y="285115"/>
                </a:cubicBezTo>
                <a:cubicBezTo>
                  <a:pt x="98003" y="283395"/>
                  <a:pt x="95761" y="283171"/>
                  <a:pt x="94789" y="284367"/>
                </a:cubicBezTo>
                <a:close/>
                <a:moveTo>
                  <a:pt x="86267" y="273378"/>
                </a:moveTo>
                <a:cubicBezTo>
                  <a:pt x="85071" y="274126"/>
                  <a:pt x="85071" y="276069"/>
                  <a:pt x="86267" y="277789"/>
                </a:cubicBezTo>
                <a:cubicBezTo>
                  <a:pt x="87463" y="279508"/>
                  <a:pt x="89481" y="280256"/>
                  <a:pt x="90453" y="279508"/>
                </a:cubicBezTo>
                <a:cubicBezTo>
                  <a:pt x="91649" y="278536"/>
                  <a:pt x="91649" y="276593"/>
                  <a:pt x="90453" y="274873"/>
                </a:cubicBezTo>
                <a:cubicBezTo>
                  <a:pt x="89407" y="273154"/>
                  <a:pt x="87463" y="272406"/>
                  <a:pt x="86267" y="273378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7" name="Text 5"/>
          <p:cNvSpPr/>
          <p:nvPr/>
        </p:nvSpPr>
        <p:spPr>
          <a:xfrm>
            <a:off x="1116337" y="1530977"/>
            <a:ext cx="3173588" cy="255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Repository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16337" y="1817989"/>
            <a:ext cx="3149666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0" dirty="0">
                <a:solidFill>
                  <a:srgbClr val="FFFFFF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github.com/[username]/ai-tool-evaluation-mcda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0326" y="2168838"/>
            <a:ext cx="11171349" cy="462483"/>
          </a:xfrm>
          <a:custGeom>
            <a:avLst/>
            <a:gdLst/>
            <a:ahLst/>
            <a:cxnLst/>
            <a:rect l="l" t="t" r="r" b="b"/>
            <a:pathLst>
              <a:path w="11171349" h="462483">
                <a:moveTo>
                  <a:pt x="63790" y="0"/>
                </a:moveTo>
                <a:lnTo>
                  <a:pt x="11107558" y="0"/>
                </a:lnTo>
                <a:cubicBezTo>
                  <a:pt x="11142789" y="0"/>
                  <a:pt x="11171349" y="28560"/>
                  <a:pt x="11171349" y="63790"/>
                </a:cubicBezTo>
                <a:lnTo>
                  <a:pt x="11171349" y="398692"/>
                </a:lnTo>
                <a:cubicBezTo>
                  <a:pt x="11171349" y="433923"/>
                  <a:pt x="11142789" y="462483"/>
                  <a:pt x="11107558" y="462483"/>
                </a:cubicBezTo>
                <a:lnTo>
                  <a:pt x="63790" y="462483"/>
                </a:lnTo>
                <a:cubicBezTo>
                  <a:pt x="28560" y="462483"/>
                  <a:pt x="0" y="433923"/>
                  <a:pt x="0" y="398692"/>
                </a:cubicBezTo>
                <a:lnTo>
                  <a:pt x="0" y="63790"/>
                </a:lnTo>
                <a:cubicBezTo>
                  <a:pt x="0" y="28583"/>
                  <a:pt x="28583" y="0"/>
                  <a:pt x="6379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637907" y="2296419"/>
            <a:ext cx="10979976" cy="20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5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Complete evaluation framework including Python source code, stakeholder documentation, methodology papers, and this presentation. Open for review and adaptation.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34901" y="2950274"/>
            <a:ext cx="5693321" cy="2272544"/>
          </a:xfrm>
          <a:custGeom>
            <a:avLst/>
            <a:gdLst/>
            <a:ahLst/>
            <a:cxnLst/>
            <a:rect l="l" t="t" r="r" b="b"/>
            <a:pathLst>
              <a:path w="5693321" h="2272544">
                <a:moveTo>
                  <a:pt x="31895" y="0"/>
                </a:moveTo>
                <a:lnTo>
                  <a:pt x="5629531" y="0"/>
                </a:lnTo>
                <a:cubicBezTo>
                  <a:pt x="5664761" y="0"/>
                  <a:pt x="5693321" y="28560"/>
                  <a:pt x="5693321" y="63790"/>
                </a:cubicBezTo>
                <a:lnTo>
                  <a:pt x="5693321" y="2208754"/>
                </a:lnTo>
                <a:cubicBezTo>
                  <a:pt x="5693321" y="2243984"/>
                  <a:pt x="5664761" y="2272544"/>
                  <a:pt x="5629531" y="2272544"/>
                </a:cubicBezTo>
                <a:lnTo>
                  <a:pt x="31895" y="2272544"/>
                </a:lnTo>
                <a:cubicBezTo>
                  <a:pt x="14280" y="2272544"/>
                  <a:pt x="0" y="2258264"/>
                  <a:pt x="0" y="2240649"/>
                </a:cubicBezTo>
                <a:lnTo>
                  <a:pt x="0" y="31895"/>
                </a:lnTo>
                <a:cubicBezTo>
                  <a:pt x="0" y="14280"/>
                  <a:pt x="14280" y="0"/>
                  <a:pt x="318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7843" dist="31895" dir="5400000">
              <a:srgbClr val="000000">
                <a:alpha val="10196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334901" y="2950274"/>
            <a:ext cx="31895" cy="2272544"/>
          </a:xfrm>
          <a:custGeom>
            <a:avLst/>
            <a:gdLst/>
            <a:ahLst/>
            <a:cxnLst/>
            <a:rect l="l" t="t" r="r" b="b"/>
            <a:pathLst>
              <a:path w="31895" h="2272544">
                <a:moveTo>
                  <a:pt x="31895" y="0"/>
                </a:moveTo>
                <a:lnTo>
                  <a:pt x="31895" y="0"/>
                </a:lnTo>
                <a:lnTo>
                  <a:pt x="31895" y="2272544"/>
                </a:lnTo>
                <a:lnTo>
                  <a:pt x="31895" y="2272544"/>
                </a:lnTo>
                <a:cubicBezTo>
                  <a:pt x="14280" y="2272544"/>
                  <a:pt x="0" y="2258264"/>
                  <a:pt x="0" y="2240649"/>
                </a:cubicBezTo>
                <a:lnTo>
                  <a:pt x="0" y="31895"/>
                </a:lnTo>
                <a:cubicBezTo>
                  <a:pt x="0" y="14280"/>
                  <a:pt x="14280" y="0"/>
                  <a:pt x="31895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3" name="Shape 11"/>
          <p:cNvSpPr/>
          <p:nvPr/>
        </p:nvSpPr>
        <p:spPr>
          <a:xfrm>
            <a:off x="510326" y="3109751"/>
            <a:ext cx="382744" cy="382744"/>
          </a:xfrm>
          <a:custGeom>
            <a:avLst/>
            <a:gdLst/>
            <a:ahLst/>
            <a:cxnLst/>
            <a:rect l="l" t="t" r="r" b="b"/>
            <a:pathLst>
              <a:path w="382744" h="382744">
                <a:moveTo>
                  <a:pt x="63792" y="0"/>
                </a:moveTo>
                <a:lnTo>
                  <a:pt x="318952" y="0"/>
                </a:lnTo>
                <a:cubicBezTo>
                  <a:pt x="354184" y="0"/>
                  <a:pt x="382744" y="28561"/>
                  <a:pt x="382744" y="63792"/>
                </a:cubicBezTo>
                <a:lnTo>
                  <a:pt x="382744" y="318952"/>
                </a:lnTo>
                <a:cubicBezTo>
                  <a:pt x="382744" y="354184"/>
                  <a:pt x="354184" y="382744"/>
                  <a:pt x="318952" y="382744"/>
                </a:cubicBezTo>
                <a:lnTo>
                  <a:pt x="63792" y="382744"/>
                </a:lnTo>
                <a:cubicBezTo>
                  <a:pt x="28561" y="382744"/>
                  <a:pt x="0" y="354184"/>
                  <a:pt x="0" y="318952"/>
                </a:cubicBezTo>
                <a:lnTo>
                  <a:pt x="0" y="63792"/>
                </a:lnTo>
                <a:cubicBezTo>
                  <a:pt x="0" y="28584"/>
                  <a:pt x="28584" y="0"/>
                  <a:pt x="63792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4" name="Shape 12"/>
          <p:cNvSpPr/>
          <p:nvPr/>
        </p:nvSpPr>
        <p:spPr>
          <a:xfrm>
            <a:off x="631927" y="3221384"/>
            <a:ext cx="139542" cy="159477"/>
          </a:xfrm>
          <a:custGeom>
            <a:avLst/>
            <a:gdLst/>
            <a:ahLst/>
            <a:cxnLst/>
            <a:rect l="l" t="t" r="r" b="b"/>
            <a:pathLst>
              <a:path w="139542" h="159477">
                <a:moveTo>
                  <a:pt x="136988" y="62451"/>
                </a:moveTo>
                <a:cubicBezTo>
                  <a:pt x="134590" y="52827"/>
                  <a:pt x="130042" y="45569"/>
                  <a:pt x="120355" y="45569"/>
                </a:cubicBezTo>
                <a:lnTo>
                  <a:pt x="107865" y="45569"/>
                </a:lnTo>
                <a:lnTo>
                  <a:pt x="107865" y="60333"/>
                </a:lnTo>
                <a:cubicBezTo>
                  <a:pt x="107865" y="71796"/>
                  <a:pt x="98147" y="81452"/>
                  <a:pt x="87058" y="81452"/>
                </a:cubicBezTo>
                <a:lnTo>
                  <a:pt x="53792" y="81452"/>
                </a:lnTo>
                <a:cubicBezTo>
                  <a:pt x="44697" y="81452"/>
                  <a:pt x="37159" y="89238"/>
                  <a:pt x="37159" y="98365"/>
                </a:cubicBezTo>
                <a:lnTo>
                  <a:pt x="37159" y="130073"/>
                </a:lnTo>
                <a:cubicBezTo>
                  <a:pt x="37159" y="139106"/>
                  <a:pt x="45009" y="144401"/>
                  <a:pt x="53792" y="146987"/>
                </a:cubicBezTo>
                <a:cubicBezTo>
                  <a:pt x="64320" y="150070"/>
                  <a:pt x="74443" y="150631"/>
                  <a:pt x="87058" y="146987"/>
                </a:cubicBezTo>
                <a:cubicBezTo>
                  <a:pt x="95437" y="144557"/>
                  <a:pt x="103691" y="139667"/>
                  <a:pt x="103691" y="130073"/>
                </a:cubicBezTo>
                <a:lnTo>
                  <a:pt x="103691" y="117396"/>
                </a:lnTo>
                <a:lnTo>
                  <a:pt x="70456" y="117396"/>
                </a:lnTo>
                <a:lnTo>
                  <a:pt x="70456" y="113160"/>
                </a:lnTo>
                <a:lnTo>
                  <a:pt x="120355" y="113160"/>
                </a:lnTo>
                <a:cubicBezTo>
                  <a:pt x="130042" y="113160"/>
                  <a:pt x="133624" y="106401"/>
                  <a:pt x="136988" y="96278"/>
                </a:cubicBezTo>
                <a:cubicBezTo>
                  <a:pt x="140477" y="85843"/>
                  <a:pt x="140321" y="75814"/>
                  <a:pt x="136988" y="62451"/>
                </a:cubicBezTo>
                <a:close/>
                <a:moveTo>
                  <a:pt x="89145" y="138514"/>
                </a:moveTo>
                <a:cubicBezTo>
                  <a:pt x="86774" y="138681"/>
                  <a:pt x="84509" y="137510"/>
                  <a:pt x="83273" y="135480"/>
                </a:cubicBezTo>
                <a:cubicBezTo>
                  <a:pt x="82037" y="133451"/>
                  <a:pt x="82037" y="130901"/>
                  <a:pt x="83273" y="128871"/>
                </a:cubicBezTo>
                <a:cubicBezTo>
                  <a:pt x="84509" y="126841"/>
                  <a:pt x="86774" y="125671"/>
                  <a:pt x="89145" y="125837"/>
                </a:cubicBezTo>
                <a:cubicBezTo>
                  <a:pt x="91516" y="125671"/>
                  <a:pt x="93781" y="126841"/>
                  <a:pt x="95017" y="128871"/>
                </a:cubicBezTo>
                <a:cubicBezTo>
                  <a:pt x="96253" y="130901"/>
                  <a:pt x="96253" y="133451"/>
                  <a:pt x="95017" y="135480"/>
                </a:cubicBezTo>
                <a:cubicBezTo>
                  <a:pt x="93781" y="137510"/>
                  <a:pt x="91516" y="138681"/>
                  <a:pt x="89145" y="138514"/>
                </a:cubicBezTo>
                <a:close/>
                <a:moveTo>
                  <a:pt x="52266" y="77278"/>
                </a:moveTo>
                <a:lnTo>
                  <a:pt x="85532" y="77278"/>
                </a:lnTo>
                <a:cubicBezTo>
                  <a:pt x="94783" y="77278"/>
                  <a:pt x="102165" y="69647"/>
                  <a:pt x="102165" y="60364"/>
                </a:cubicBezTo>
                <a:lnTo>
                  <a:pt x="102165" y="28625"/>
                </a:lnTo>
                <a:cubicBezTo>
                  <a:pt x="102165" y="19592"/>
                  <a:pt x="94565" y="12833"/>
                  <a:pt x="85532" y="11307"/>
                </a:cubicBezTo>
                <a:cubicBezTo>
                  <a:pt x="74381" y="9469"/>
                  <a:pt x="62264" y="9562"/>
                  <a:pt x="52266" y="11338"/>
                </a:cubicBezTo>
                <a:cubicBezTo>
                  <a:pt x="38187" y="13830"/>
                  <a:pt x="35633" y="19031"/>
                  <a:pt x="35633" y="28656"/>
                </a:cubicBezTo>
                <a:lnTo>
                  <a:pt x="35633" y="41333"/>
                </a:lnTo>
                <a:lnTo>
                  <a:pt x="68930" y="41333"/>
                </a:lnTo>
                <a:lnTo>
                  <a:pt x="68930" y="45569"/>
                </a:lnTo>
                <a:lnTo>
                  <a:pt x="23143" y="45569"/>
                </a:lnTo>
                <a:cubicBezTo>
                  <a:pt x="13456" y="45569"/>
                  <a:pt x="4984" y="51394"/>
                  <a:pt x="2336" y="62451"/>
                </a:cubicBezTo>
                <a:cubicBezTo>
                  <a:pt x="-716" y="75129"/>
                  <a:pt x="-841" y="83040"/>
                  <a:pt x="2336" y="96278"/>
                </a:cubicBezTo>
                <a:cubicBezTo>
                  <a:pt x="4703" y="106121"/>
                  <a:pt x="10341" y="113160"/>
                  <a:pt x="20028" y="113160"/>
                </a:cubicBezTo>
                <a:lnTo>
                  <a:pt x="31459" y="113160"/>
                </a:lnTo>
                <a:lnTo>
                  <a:pt x="31459" y="97960"/>
                </a:lnTo>
                <a:cubicBezTo>
                  <a:pt x="31459" y="86965"/>
                  <a:pt x="40959" y="77278"/>
                  <a:pt x="52266" y="77278"/>
                </a:cubicBezTo>
                <a:close/>
                <a:moveTo>
                  <a:pt x="50210" y="20153"/>
                </a:moveTo>
                <a:cubicBezTo>
                  <a:pt x="53717" y="20153"/>
                  <a:pt x="56564" y="23000"/>
                  <a:pt x="56564" y="26507"/>
                </a:cubicBezTo>
                <a:cubicBezTo>
                  <a:pt x="56564" y="30014"/>
                  <a:pt x="53717" y="32861"/>
                  <a:pt x="50210" y="32861"/>
                </a:cubicBezTo>
                <a:cubicBezTo>
                  <a:pt x="46703" y="32861"/>
                  <a:pt x="43856" y="30014"/>
                  <a:pt x="43856" y="26507"/>
                </a:cubicBezTo>
                <a:cubicBezTo>
                  <a:pt x="43856" y="23000"/>
                  <a:pt x="46703" y="20153"/>
                  <a:pt x="50210" y="2015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988756" y="3189489"/>
            <a:ext cx="1857905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6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Python Evaluation Engine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26273" y="3659945"/>
            <a:ext cx="111634" cy="111634"/>
          </a:xfrm>
          <a:custGeom>
            <a:avLst/>
            <a:gdLst/>
            <a:ahLst/>
            <a:cxnLst/>
            <a:rect l="l" t="t" r="r" b="b"/>
            <a:pathLst>
              <a:path w="111634" h="111634">
                <a:moveTo>
                  <a:pt x="55817" y="111634"/>
                </a:moveTo>
                <a:cubicBezTo>
                  <a:pt x="86623" y="111634"/>
                  <a:pt x="111634" y="86623"/>
                  <a:pt x="111634" y="55817"/>
                </a:cubicBezTo>
                <a:cubicBezTo>
                  <a:pt x="111634" y="25011"/>
                  <a:pt x="86623" y="0"/>
                  <a:pt x="55817" y="0"/>
                </a:cubicBezTo>
                <a:cubicBezTo>
                  <a:pt x="25011" y="0"/>
                  <a:pt x="0" y="25011"/>
                  <a:pt x="0" y="55817"/>
                </a:cubicBezTo>
                <a:cubicBezTo>
                  <a:pt x="0" y="86623"/>
                  <a:pt x="25011" y="111634"/>
                  <a:pt x="55817" y="111634"/>
                </a:cubicBezTo>
                <a:close/>
                <a:moveTo>
                  <a:pt x="74219" y="46376"/>
                </a:moveTo>
                <a:lnTo>
                  <a:pt x="56776" y="74284"/>
                </a:lnTo>
                <a:cubicBezTo>
                  <a:pt x="55860" y="75745"/>
                  <a:pt x="54291" y="76661"/>
                  <a:pt x="52568" y="76748"/>
                </a:cubicBezTo>
                <a:cubicBezTo>
                  <a:pt x="50846" y="76835"/>
                  <a:pt x="49189" y="76050"/>
                  <a:pt x="48164" y="74655"/>
                </a:cubicBezTo>
                <a:lnTo>
                  <a:pt x="37698" y="60701"/>
                </a:lnTo>
                <a:cubicBezTo>
                  <a:pt x="35954" y="58390"/>
                  <a:pt x="36434" y="55119"/>
                  <a:pt x="38745" y="53375"/>
                </a:cubicBezTo>
                <a:cubicBezTo>
                  <a:pt x="41056" y="51631"/>
                  <a:pt x="44326" y="52110"/>
                  <a:pt x="46071" y="54421"/>
                </a:cubicBezTo>
                <a:lnTo>
                  <a:pt x="51958" y="62271"/>
                </a:lnTo>
                <a:lnTo>
                  <a:pt x="65345" y="40838"/>
                </a:lnTo>
                <a:cubicBezTo>
                  <a:pt x="66871" y="38396"/>
                  <a:pt x="70098" y="37633"/>
                  <a:pt x="72562" y="39181"/>
                </a:cubicBezTo>
                <a:cubicBezTo>
                  <a:pt x="75026" y="40729"/>
                  <a:pt x="75767" y="43934"/>
                  <a:pt x="74219" y="46398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7" name="Text 15"/>
          <p:cNvSpPr/>
          <p:nvPr/>
        </p:nvSpPr>
        <p:spPr>
          <a:xfrm>
            <a:off x="713659" y="3620076"/>
            <a:ext cx="1443265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MCDA scoring algorithm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26273" y="3915108"/>
            <a:ext cx="111634" cy="111634"/>
          </a:xfrm>
          <a:custGeom>
            <a:avLst/>
            <a:gdLst/>
            <a:ahLst/>
            <a:cxnLst/>
            <a:rect l="l" t="t" r="r" b="b"/>
            <a:pathLst>
              <a:path w="111634" h="111634">
                <a:moveTo>
                  <a:pt x="55817" y="111634"/>
                </a:moveTo>
                <a:cubicBezTo>
                  <a:pt x="86623" y="111634"/>
                  <a:pt x="111634" y="86623"/>
                  <a:pt x="111634" y="55817"/>
                </a:cubicBezTo>
                <a:cubicBezTo>
                  <a:pt x="111634" y="25011"/>
                  <a:pt x="86623" y="0"/>
                  <a:pt x="55817" y="0"/>
                </a:cubicBezTo>
                <a:cubicBezTo>
                  <a:pt x="25011" y="0"/>
                  <a:pt x="0" y="25011"/>
                  <a:pt x="0" y="55817"/>
                </a:cubicBezTo>
                <a:cubicBezTo>
                  <a:pt x="0" y="86623"/>
                  <a:pt x="25011" y="111634"/>
                  <a:pt x="55817" y="111634"/>
                </a:cubicBezTo>
                <a:close/>
                <a:moveTo>
                  <a:pt x="74219" y="46376"/>
                </a:moveTo>
                <a:lnTo>
                  <a:pt x="56776" y="74284"/>
                </a:lnTo>
                <a:cubicBezTo>
                  <a:pt x="55860" y="75745"/>
                  <a:pt x="54291" y="76661"/>
                  <a:pt x="52568" y="76748"/>
                </a:cubicBezTo>
                <a:cubicBezTo>
                  <a:pt x="50846" y="76835"/>
                  <a:pt x="49189" y="76050"/>
                  <a:pt x="48164" y="74655"/>
                </a:cubicBezTo>
                <a:lnTo>
                  <a:pt x="37698" y="60701"/>
                </a:lnTo>
                <a:cubicBezTo>
                  <a:pt x="35954" y="58390"/>
                  <a:pt x="36434" y="55119"/>
                  <a:pt x="38745" y="53375"/>
                </a:cubicBezTo>
                <a:cubicBezTo>
                  <a:pt x="41056" y="51631"/>
                  <a:pt x="44326" y="52110"/>
                  <a:pt x="46071" y="54421"/>
                </a:cubicBezTo>
                <a:lnTo>
                  <a:pt x="51958" y="62271"/>
                </a:lnTo>
                <a:lnTo>
                  <a:pt x="65345" y="40838"/>
                </a:lnTo>
                <a:cubicBezTo>
                  <a:pt x="66871" y="38396"/>
                  <a:pt x="70098" y="37633"/>
                  <a:pt x="72562" y="39181"/>
                </a:cubicBezTo>
                <a:cubicBezTo>
                  <a:pt x="75026" y="40729"/>
                  <a:pt x="75767" y="43934"/>
                  <a:pt x="74219" y="46398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9" name="Text 17"/>
          <p:cNvSpPr/>
          <p:nvPr/>
        </p:nvSpPr>
        <p:spPr>
          <a:xfrm>
            <a:off x="713659" y="3875239"/>
            <a:ext cx="1937643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Weighted criteria implementation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26273" y="4170271"/>
            <a:ext cx="111634" cy="111634"/>
          </a:xfrm>
          <a:custGeom>
            <a:avLst/>
            <a:gdLst/>
            <a:ahLst/>
            <a:cxnLst/>
            <a:rect l="l" t="t" r="r" b="b"/>
            <a:pathLst>
              <a:path w="111634" h="111634">
                <a:moveTo>
                  <a:pt x="55817" y="111634"/>
                </a:moveTo>
                <a:cubicBezTo>
                  <a:pt x="86623" y="111634"/>
                  <a:pt x="111634" y="86623"/>
                  <a:pt x="111634" y="55817"/>
                </a:cubicBezTo>
                <a:cubicBezTo>
                  <a:pt x="111634" y="25011"/>
                  <a:pt x="86623" y="0"/>
                  <a:pt x="55817" y="0"/>
                </a:cubicBezTo>
                <a:cubicBezTo>
                  <a:pt x="25011" y="0"/>
                  <a:pt x="0" y="25011"/>
                  <a:pt x="0" y="55817"/>
                </a:cubicBezTo>
                <a:cubicBezTo>
                  <a:pt x="0" y="86623"/>
                  <a:pt x="25011" y="111634"/>
                  <a:pt x="55817" y="111634"/>
                </a:cubicBezTo>
                <a:close/>
                <a:moveTo>
                  <a:pt x="74219" y="46376"/>
                </a:moveTo>
                <a:lnTo>
                  <a:pt x="56776" y="74284"/>
                </a:lnTo>
                <a:cubicBezTo>
                  <a:pt x="55860" y="75745"/>
                  <a:pt x="54291" y="76661"/>
                  <a:pt x="52568" y="76748"/>
                </a:cubicBezTo>
                <a:cubicBezTo>
                  <a:pt x="50846" y="76835"/>
                  <a:pt x="49189" y="76050"/>
                  <a:pt x="48164" y="74655"/>
                </a:cubicBezTo>
                <a:lnTo>
                  <a:pt x="37698" y="60701"/>
                </a:lnTo>
                <a:cubicBezTo>
                  <a:pt x="35954" y="58390"/>
                  <a:pt x="36434" y="55119"/>
                  <a:pt x="38745" y="53375"/>
                </a:cubicBezTo>
                <a:cubicBezTo>
                  <a:pt x="41056" y="51631"/>
                  <a:pt x="44326" y="52110"/>
                  <a:pt x="46071" y="54421"/>
                </a:cubicBezTo>
                <a:lnTo>
                  <a:pt x="51958" y="62271"/>
                </a:lnTo>
                <a:lnTo>
                  <a:pt x="65345" y="40838"/>
                </a:lnTo>
                <a:cubicBezTo>
                  <a:pt x="66871" y="38396"/>
                  <a:pt x="70098" y="37633"/>
                  <a:pt x="72562" y="39181"/>
                </a:cubicBezTo>
                <a:cubicBezTo>
                  <a:pt x="75026" y="40729"/>
                  <a:pt x="75767" y="43934"/>
                  <a:pt x="74219" y="46398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1" name="Text 19"/>
          <p:cNvSpPr/>
          <p:nvPr/>
        </p:nvSpPr>
        <p:spPr>
          <a:xfrm>
            <a:off x="713659" y="4130402"/>
            <a:ext cx="1451239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visualization scripts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26273" y="4425434"/>
            <a:ext cx="111634" cy="111634"/>
          </a:xfrm>
          <a:custGeom>
            <a:avLst/>
            <a:gdLst/>
            <a:ahLst/>
            <a:cxnLst/>
            <a:rect l="l" t="t" r="r" b="b"/>
            <a:pathLst>
              <a:path w="111634" h="111634">
                <a:moveTo>
                  <a:pt x="55817" y="111634"/>
                </a:moveTo>
                <a:cubicBezTo>
                  <a:pt x="86623" y="111634"/>
                  <a:pt x="111634" y="86623"/>
                  <a:pt x="111634" y="55817"/>
                </a:cubicBezTo>
                <a:cubicBezTo>
                  <a:pt x="111634" y="25011"/>
                  <a:pt x="86623" y="0"/>
                  <a:pt x="55817" y="0"/>
                </a:cubicBezTo>
                <a:cubicBezTo>
                  <a:pt x="25011" y="0"/>
                  <a:pt x="0" y="25011"/>
                  <a:pt x="0" y="55817"/>
                </a:cubicBezTo>
                <a:cubicBezTo>
                  <a:pt x="0" y="86623"/>
                  <a:pt x="25011" y="111634"/>
                  <a:pt x="55817" y="111634"/>
                </a:cubicBezTo>
                <a:close/>
                <a:moveTo>
                  <a:pt x="74219" y="46376"/>
                </a:moveTo>
                <a:lnTo>
                  <a:pt x="56776" y="74284"/>
                </a:lnTo>
                <a:cubicBezTo>
                  <a:pt x="55860" y="75745"/>
                  <a:pt x="54291" y="76661"/>
                  <a:pt x="52568" y="76748"/>
                </a:cubicBezTo>
                <a:cubicBezTo>
                  <a:pt x="50846" y="76835"/>
                  <a:pt x="49189" y="76050"/>
                  <a:pt x="48164" y="74655"/>
                </a:cubicBezTo>
                <a:lnTo>
                  <a:pt x="37698" y="60701"/>
                </a:lnTo>
                <a:cubicBezTo>
                  <a:pt x="35954" y="58390"/>
                  <a:pt x="36434" y="55119"/>
                  <a:pt x="38745" y="53375"/>
                </a:cubicBezTo>
                <a:cubicBezTo>
                  <a:pt x="41056" y="51631"/>
                  <a:pt x="44326" y="52110"/>
                  <a:pt x="46071" y="54421"/>
                </a:cubicBezTo>
                <a:lnTo>
                  <a:pt x="51958" y="62271"/>
                </a:lnTo>
                <a:lnTo>
                  <a:pt x="65345" y="40838"/>
                </a:lnTo>
                <a:cubicBezTo>
                  <a:pt x="66871" y="38396"/>
                  <a:pt x="70098" y="37633"/>
                  <a:pt x="72562" y="39181"/>
                </a:cubicBezTo>
                <a:cubicBezTo>
                  <a:pt x="75026" y="40729"/>
                  <a:pt x="75767" y="43934"/>
                  <a:pt x="74219" y="46398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3" name="Text 21"/>
          <p:cNvSpPr/>
          <p:nvPr/>
        </p:nvSpPr>
        <p:spPr>
          <a:xfrm>
            <a:off x="713659" y="4385565"/>
            <a:ext cx="1802088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Reusable framework templates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75290" y="2950274"/>
            <a:ext cx="5693321" cy="2272544"/>
          </a:xfrm>
          <a:custGeom>
            <a:avLst/>
            <a:gdLst/>
            <a:ahLst/>
            <a:cxnLst/>
            <a:rect l="l" t="t" r="r" b="b"/>
            <a:pathLst>
              <a:path w="5693321" h="2272544">
                <a:moveTo>
                  <a:pt x="31895" y="0"/>
                </a:moveTo>
                <a:lnTo>
                  <a:pt x="5629531" y="0"/>
                </a:lnTo>
                <a:cubicBezTo>
                  <a:pt x="5664761" y="0"/>
                  <a:pt x="5693321" y="28560"/>
                  <a:pt x="5693321" y="63790"/>
                </a:cubicBezTo>
                <a:lnTo>
                  <a:pt x="5693321" y="2208754"/>
                </a:lnTo>
                <a:cubicBezTo>
                  <a:pt x="5693321" y="2243984"/>
                  <a:pt x="5664761" y="2272544"/>
                  <a:pt x="5629531" y="2272544"/>
                </a:cubicBezTo>
                <a:lnTo>
                  <a:pt x="31895" y="2272544"/>
                </a:lnTo>
                <a:cubicBezTo>
                  <a:pt x="14280" y="2272544"/>
                  <a:pt x="0" y="2258264"/>
                  <a:pt x="0" y="2240649"/>
                </a:cubicBezTo>
                <a:lnTo>
                  <a:pt x="0" y="31895"/>
                </a:lnTo>
                <a:cubicBezTo>
                  <a:pt x="0" y="14280"/>
                  <a:pt x="14280" y="0"/>
                  <a:pt x="318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7843" dist="31895" dir="5400000">
              <a:srgbClr val="000000">
                <a:alpha val="10196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6175290" y="2950274"/>
            <a:ext cx="31895" cy="2272544"/>
          </a:xfrm>
          <a:custGeom>
            <a:avLst/>
            <a:gdLst/>
            <a:ahLst/>
            <a:cxnLst/>
            <a:rect l="l" t="t" r="r" b="b"/>
            <a:pathLst>
              <a:path w="31895" h="2272544">
                <a:moveTo>
                  <a:pt x="31895" y="0"/>
                </a:moveTo>
                <a:lnTo>
                  <a:pt x="31895" y="0"/>
                </a:lnTo>
                <a:lnTo>
                  <a:pt x="31895" y="2272544"/>
                </a:lnTo>
                <a:lnTo>
                  <a:pt x="31895" y="2272544"/>
                </a:lnTo>
                <a:cubicBezTo>
                  <a:pt x="14280" y="2272544"/>
                  <a:pt x="0" y="2258264"/>
                  <a:pt x="0" y="2240649"/>
                </a:cubicBezTo>
                <a:lnTo>
                  <a:pt x="0" y="31895"/>
                </a:lnTo>
                <a:cubicBezTo>
                  <a:pt x="0" y="14280"/>
                  <a:pt x="14280" y="0"/>
                  <a:pt x="31895" y="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26" name="Shape 24"/>
          <p:cNvSpPr/>
          <p:nvPr/>
        </p:nvSpPr>
        <p:spPr>
          <a:xfrm>
            <a:off x="6350715" y="3109751"/>
            <a:ext cx="382744" cy="382744"/>
          </a:xfrm>
          <a:custGeom>
            <a:avLst/>
            <a:gdLst/>
            <a:ahLst/>
            <a:cxnLst/>
            <a:rect l="l" t="t" r="r" b="b"/>
            <a:pathLst>
              <a:path w="382744" h="382744">
                <a:moveTo>
                  <a:pt x="63792" y="0"/>
                </a:moveTo>
                <a:lnTo>
                  <a:pt x="318952" y="0"/>
                </a:lnTo>
                <a:cubicBezTo>
                  <a:pt x="354184" y="0"/>
                  <a:pt x="382744" y="28561"/>
                  <a:pt x="382744" y="63792"/>
                </a:cubicBezTo>
                <a:lnTo>
                  <a:pt x="382744" y="318952"/>
                </a:lnTo>
                <a:cubicBezTo>
                  <a:pt x="382744" y="354184"/>
                  <a:pt x="354184" y="382744"/>
                  <a:pt x="318952" y="382744"/>
                </a:cubicBezTo>
                <a:lnTo>
                  <a:pt x="63792" y="382744"/>
                </a:lnTo>
                <a:cubicBezTo>
                  <a:pt x="28561" y="382744"/>
                  <a:pt x="0" y="354184"/>
                  <a:pt x="0" y="318952"/>
                </a:cubicBezTo>
                <a:lnTo>
                  <a:pt x="0" y="63792"/>
                </a:lnTo>
                <a:cubicBezTo>
                  <a:pt x="0" y="28584"/>
                  <a:pt x="28584" y="0"/>
                  <a:pt x="63792" y="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27" name="Shape 25"/>
          <p:cNvSpPr/>
          <p:nvPr/>
        </p:nvSpPr>
        <p:spPr>
          <a:xfrm>
            <a:off x="6442414" y="3221384"/>
            <a:ext cx="199346" cy="159477"/>
          </a:xfrm>
          <a:custGeom>
            <a:avLst/>
            <a:gdLst/>
            <a:ahLst/>
            <a:cxnLst/>
            <a:rect l="l" t="t" r="r" b="b"/>
            <a:pathLst>
              <a:path w="199346" h="159477">
                <a:moveTo>
                  <a:pt x="99673" y="4984"/>
                </a:moveTo>
                <a:cubicBezTo>
                  <a:pt x="117552" y="4984"/>
                  <a:pt x="132067" y="19499"/>
                  <a:pt x="132067" y="37377"/>
                </a:cubicBezTo>
                <a:cubicBezTo>
                  <a:pt x="132067" y="55256"/>
                  <a:pt x="117552" y="69771"/>
                  <a:pt x="99673" y="69771"/>
                </a:cubicBezTo>
                <a:cubicBezTo>
                  <a:pt x="81794" y="69771"/>
                  <a:pt x="67279" y="55256"/>
                  <a:pt x="67279" y="37377"/>
                </a:cubicBezTo>
                <a:cubicBezTo>
                  <a:pt x="67279" y="19499"/>
                  <a:pt x="81794" y="4984"/>
                  <a:pt x="99673" y="4984"/>
                </a:cubicBezTo>
                <a:close/>
                <a:moveTo>
                  <a:pt x="29902" y="27410"/>
                </a:moveTo>
                <a:cubicBezTo>
                  <a:pt x="42279" y="27410"/>
                  <a:pt x="52328" y="37459"/>
                  <a:pt x="52328" y="49836"/>
                </a:cubicBezTo>
                <a:cubicBezTo>
                  <a:pt x="52328" y="62214"/>
                  <a:pt x="42279" y="72263"/>
                  <a:pt x="29902" y="72263"/>
                </a:cubicBezTo>
                <a:cubicBezTo>
                  <a:pt x="17524" y="72263"/>
                  <a:pt x="7475" y="62214"/>
                  <a:pt x="7475" y="49836"/>
                </a:cubicBezTo>
                <a:cubicBezTo>
                  <a:pt x="7475" y="37459"/>
                  <a:pt x="17524" y="27410"/>
                  <a:pt x="29902" y="27410"/>
                </a:cubicBezTo>
                <a:close/>
                <a:moveTo>
                  <a:pt x="0" y="129575"/>
                </a:moveTo>
                <a:cubicBezTo>
                  <a:pt x="0" y="107553"/>
                  <a:pt x="17848" y="89706"/>
                  <a:pt x="39869" y="89706"/>
                </a:cubicBezTo>
                <a:cubicBezTo>
                  <a:pt x="43856" y="89706"/>
                  <a:pt x="47718" y="90297"/>
                  <a:pt x="51363" y="91388"/>
                </a:cubicBezTo>
                <a:cubicBezTo>
                  <a:pt x="41115" y="102850"/>
                  <a:pt x="34886" y="117988"/>
                  <a:pt x="34886" y="134559"/>
                </a:cubicBezTo>
                <a:lnTo>
                  <a:pt x="34886" y="139542"/>
                </a:lnTo>
                <a:cubicBezTo>
                  <a:pt x="34886" y="143093"/>
                  <a:pt x="35633" y="146457"/>
                  <a:pt x="36972" y="149509"/>
                </a:cubicBezTo>
                <a:lnTo>
                  <a:pt x="9967" y="149509"/>
                </a:lnTo>
                <a:cubicBezTo>
                  <a:pt x="4454" y="149509"/>
                  <a:pt x="0" y="145055"/>
                  <a:pt x="0" y="139542"/>
                </a:cubicBezTo>
                <a:lnTo>
                  <a:pt x="0" y="129575"/>
                </a:lnTo>
                <a:close/>
                <a:moveTo>
                  <a:pt x="162374" y="149509"/>
                </a:moveTo>
                <a:cubicBezTo>
                  <a:pt x="163713" y="146457"/>
                  <a:pt x="164460" y="143093"/>
                  <a:pt x="164460" y="139542"/>
                </a:cubicBezTo>
                <a:lnTo>
                  <a:pt x="164460" y="134559"/>
                </a:lnTo>
                <a:cubicBezTo>
                  <a:pt x="164460" y="117988"/>
                  <a:pt x="158231" y="102850"/>
                  <a:pt x="147983" y="91388"/>
                </a:cubicBezTo>
                <a:cubicBezTo>
                  <a:pt x="151628" y="90297"/>
                  <a:pt x="155490" y="89706"/>
                  <a:pt x="159477" y="89706"/>
                </a:cubicBezTo>
                <a:cubicBezTo>
                  <a:pt x="181498" y="89706"/>
                  <a:pt x="199346" y="107553"/>
                  <a:pt x="199346" y="129575"/>
                </a:cubicBezTo>
                <a:lnTo>
                  <a:pt x="199346" y="139542"/>
                </a:lnTo>
                <a:cubicBezTo>
                  <a:pt x="199346" y="145055"/>
                  <a:pt x="194892" y="149509"/>
                  <a:pt x="189379" y="149509"/>
                </a:cubicBezTo>
                <a:lnTo>
                  <a:pt x="162374" y="149509"/>
                </a:lnTo>
                <a:close/>
                <a:moveTo>
                  <a:pt x="147018" y="49836"/>
                </a:moveTo>
                <a:cubicBezTo>
                  <a:pt x="147018" y="37459"/>
                  <a:pt x="157067" y="27410"/>
                  <a:pt x="169444" y="27410"/>
                </a:cubicBezTo>
                <a:cubicBezTo>
                  <a:pt x="181822" y="27410"/>
                  <a:pt x="191871" y="37459"/>
                  <a:pt x="191871" y="49836"/>
                </a:cubicBezTo>
                <a:cubicBezTo>
                  <a:pt x="191871" y="62214"/>
                  <a:pt x="181822" y="72263"/>
                  <a:pt x="169444" y="72263"/>
                </a:cubicBezTo>
                <a:cubicBezTo>
                  <a:pt x="157067" y="72263"/>
                  <a:pt x="147018" y="62214"/>
                  <a:pt x="147018" y="49836"/>
                </a:cubicBezTo>
                <a:close/>
                <a:moveTo>
                  <a:pt x="49836" y="134559"/>
                </a:moveTo>
                <a:cubicBezTo>
                  <a:pt x="49836" y="107024"/>
                  <a:pt x="72138" y="84722"/>
                  <a:pt x="99673" y="84722"/>
                </a:cubicBezTo>
                <a:cubicBezTo>
                  <a:pt x="127208" y="84722"/>
                  <a:pt x="149509" y="107024"/>
                  <a:pt x="149509" y="134559"/>
                </a:cubicBezTo>
                <a:lnTo>
                  <a:pt x="149509" y="139542"/>
                </a:lnTo>
                <a:cubicBezTo>
                  <a:pt x="149509" y="145055"/>
                  <a:pt x="145055" y="149509"/>
                  <a:pt x="139542" y="149509"/>
                </a:cubicBezTo>
                <a:lnTo>
                  <a:pt x="59804" y="149509"/>
                </a:lnTo>
                <a:cubicBezTo>
                  <a:pt x="54291" y="149509"/>
                  <a:pt x="49836" y="145055"/>
                  <a:pt x="49836" y="139542"/>
                </a:cubicBezTo>
                <a:lnTo>
                  <a:pt x="49836" y="13455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6829145" y="3189489"/>
            <a:ext cx="2041303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6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Stakeholder Documentation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66662" y="3659945"/>
            <a:ext cx="111634" cy="111634"/>
          </a:xfrm>
          <a:custGeom>
            <a:avLst/>
            <a:gdLst/>
            <a:ahLst/>
            <a:cxnLst/>
            <a:rect l="l" t="t" r="r" b="b"/>
            <a:pathLst>
              <a:path w="111634" h="111634">
                <a:moveTo>
                  <a:pt x="55817" y="111634"/>
                </a:moveTo>
                <a:cubicBezTo>
                  <a:pt x="86623" y="111634"/>
                  <a:pt x="111634" y="86623"/>
                  <a:pt x="111634" y="55817"/>
                </a:cubicBezTo>
                <a:cubicBezTo>
                  <a:pt x="111634" y="25011"/>
                  <a:pt x="86623" y="0"/>
                  <a:pt x="55817" y="0"/>
                </a:cubicBezTo>
                <a:cubicBezTo>
                  <a:pt x="25011" y="0"/>
                  <a:pt x="0" y="25011"/>
                  <a:pt x="0" y="55817"/>
                </a:cubicBezTo>
                <a:cubicBezTo>
                  <a:pt x="0" y="86623"/>
                  <a:pt x="25011" y="111634"/>
                  <a:pt x="55817" y="111634"/>
                </a:cubicBezTo>
                <a:close/>
                <a:moveTo>
                  <a:pt x="74219" y="46376"/>
                </a:moveTo>
                <a:lnTo>
                  <a:pt x="56776" y="74284"/>
                </a:lnTo>
                <a:cubicBezTo>
                  <a:pt x="55860" y="75745"/>
                  <a:pt x="54291" y="76661"/>
                  <a:pt x="52568" y="76748"/>
                </a:cubicBezTo>
                <a:cubicBezTo>
                  <a:pt x="50846" y="76835"/>
                  <a:pt x="49189" y="76050"/>
                  <a:pt x="48164" y="74655"/>
                </a:cubicBezTo>
                <a:lnTo>
                  <a:pt x="37698" y="60701"/>
                </a:lnTo>
                <a:cubicBezTo>
                  <a:pt x="35954" y="58390"/>
                  <a:pt x="36434" y="55119"/>
                  <a:pt x="38745" y="53375"/>
                </a:cubicBezTo>
                <a:cubicBezTo>
                  <a:pt x="41056" y="51631"/>
                  <a:pt x="44326" y="52110"/>
                  <a:pt x="46071" y="54421"/>
                </a:cubicBezTo>
                <a:lnTo>
                  <a:pt x="51958" y="62271"/>
                </a:lnTo>
                <a:lnTo>
                  <a:pt x="65345" y="40838"/>
                </a:lnTo>
                <a:cubicBezTo>
                  <a:pt x="66871" y="38396"/>
                  <a:pt x="70098" y="37633"/>
                  <a:pt x="72562" y="39181"/>
                </a:cubicBezTo>
                <a:cubicBezTo>
                  <a:pt x="75026" y="40729"/>
                  <a:pt x="75767" y="43934"/>
                  <a:pt x="74219" y="46398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30" name="Text 28"/>
          <p:cNvSpPr/>
          <p:nvPr/>
        </p:nvSpPr>
        <p:spPr>
          <a:xfrm>
            <a:off x="6554048" y="3620076"/>
            <a:ext cx="2216727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Meeting notes (Namulindwa &amp; Schorr)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66662" y="3915108"/>
            <a:ext cx="111634" cy="111634"/>
          </a:xfrm>
          <a:custGeom>
            <a:avLst/>
            <a:gdLst/>
            <a:ahLst/>
            <a:cxnLst/>
            <a:rect l="l" t="t" r="r" b="b"/>
            <a:pathLst>
              <a:path w="111634" h="111634">
                <a:moveTo>
                  <a:pt x="55817" y="111634"/>
                </a:moveTo>
                <a:cubicBezTo>
                  <a:pt x="86623" y="111634"/>
                  <a:pt x="111634" y="86623"/>
                  <a:pt x="111634" y="55817"/>
                </a:cubicBezTo>
                <a:cubicBezTo>
                  <a:pt x="111634" y="25011"/>
                  <a:pt x="86623" y="0"/>
                  <a:pt x="55817" y="0"/>
                </a:cubicBezTo>
                <a:cubicBezTo>
                  <a:pt x="25011" y="0"/>
                  <a:pt x="0" y="25011"/>
                  <a:pt x="0" y="55817"/>
                </a:cubicBezTo>
                <a:cubicBezTo>
                  <a:pt x="0" y="86623"/>
                  <a:pt x="25011" y="111634"/>
                  <a:pt x="55817" y="111634"/>
                </a:cubicBezTo>
                <a:close/>
                <a:moveTo>
                  <a:pt x="74219" y="46376"/>
                </a:moveTo>
                <a:lnTo>
                  <a:pt x="56776" y="74284"/>
                </a:lnTo>
                <a:cubicBezTo>
                  <a:pt x="55860" y="75745"/>
                  <a:pt x="54291" y="76661"/>
                  <a:pt x="52568" y="76748"/>
                </a:cubicBezTo>
                <a:cubicBezTo>
                  <a:pt x="50846" y="76835"/>
                  <a:pt x="49189" y="76050"/>
                  <a:pt x="48164" y="74655"/>
                </a:cubicBezTo>
                <a:lnTo>
                  <a:pt x="37698" y="60701"/>
                </a:lnTo>
                <a:cubicBezTo>
                  <a:pt x="35954" y="58390"/>
                  <a:pt x="36434" y="55119"/>
                  <a:pt x="38745" y="53375"/>
                </a:cubicBezTo>
                <a:cubicBezTo>
                  <a:pt x="41056" y="51631"/>
                  <a:pt x="44326" y="52110"/>
                  <a:pt x="46071" y="54421"/>
                </a:cubicBezTo>
                <a:lnTo>
                  <a:pt x="51958" y="62271"/>
                </a:lnTo>
                <a:lnTo>
                  <a:pt x="65345" y="40838"/>
                </a:lnTo>
                <a:cubicBezTo>
                  <a:pt x="66871" y="38396"/>
                  <a:pt x="70098" y="37633"/>
                  <a:pt x="72562" y="39181"/>
                </a:cubicBezTo>
                <a:cubicBezTo>
                  <a:pt x="75026" y="40729"/>
                  <a:pt x="75767" y="43934"/>
                  <a:pt x="74219" y="46398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32" name="Text 30"/>
          <p:cNvSpPr/>
          <p:nvPr/>
        </p:nvSpPr>
        <p:spPr>
          <a:xfrm>
            <a:off x="6554048" y="3875239"/>
            <a:ext cx="1881826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Requirements traceability matrix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66662" y="4170271"/>
            <a:ext cx="111634" cy="111634"/>
          </a:xfrm>
          <a:custGeom>
            <a:avLst/>
            <a:gdLst/>
            <a:ahLst/>
            <a:cxnLst/>
            <a:rect l="l" t="t" r="r" b="b"/>
            <a:pathLst>
              <a:path w="111634" h="111634">
                <a:moveTo>
                  <a:pt x="55817" y="111634"/>
                </a:moveTo>
                <a:cubicBezTo>
                  <a:pt x="86623" y="111634"/>
                  <a:pt x="111634" y="86623"/>
                  <a:pt x="111634" y="55817"/>
                </a:cubicBezTo>
                <a:cubicBezTo>
                  <a:pt x="111634" y="25011"/>
                  <a:pt x="86623" y="0"/>
                  <a:pt x="55817" y="0"/>
                </a:cubicBezTo>
                <a:cubicBezTo>
                  <a:pt x="25011" y="0"/>
                  <a:pt x="0" y="25011"/>
                  <a:pt x="0" y="55817"/>
                </a:cubicBezTo>
                <a:cubicBezTo>
                  <a:pt x="0" y="86623"/>
                  <a:pt x="25011" y="111634"/>
                  <a:pt x="55817" y="111634"/>
                </a:cubicBezTo>
                <a:close/>
                <a:moveTo>
                  <a:pt x="74219" y="46376"/>
                </a:moveTo>
                <a:lnTo>
                  <a:pt x="56776" y="74284"/>
                </a:lnTo>
                <a:cubicBezTo>
                  <a:pt x="55860" y="75745"/>
                  <a:pt x="54291" y="76661"/>
                  <a:pt x="52568" y="76748"/>
                </a:cubicBezTo>
                <a:cubicBezTo>
                  <a:pt x="50846" y="76835"/>
                  <a:pt x="49189" y="76050"/>
                  <a:pt x="48164" y="74655"/>
                </a:cubicBezTo>
                <a:lnTo>
                  <a:pt x="37698" y="60701"/>
                </a:lnTo>
                <a:cubicBezTo>
                  <a:pt x="35954" y="58390"/>
                  <a:pt x="36434" y="55119"/>
                  <a:pt x="38745" y="53375"/>
                </a:cubicBezTo>
                <a:cubicBezTo>
                  <a:pt x="41056" y="51631"/>
                  <a:pt x="44326" y="52110"/>
                  <a:pt x="46071" y="54421"/>
                </a:cubicBezTo>
                <a:lnTo>
                  <a:pt x="51958" y="62271"/>
                </a:lnTo>
                <a:lnTo>
                  <a:pt x="65345" y="40838"/>
                </a:lnTo>
                <a:cubicBezTo>
                  <a:pt x="66871" y="38396"/>
                  <a:pt x="70098" y="37633"/>
                  <a:pt x="72562" y="39181"/>
                </a:cubicBezTo>
                <a:cubicBezTo>
                  <a:pt x="75026" y="40729"/>
                  <a:pt x="75767" y="43934"/>
                  <a:pt x="74219" y="46398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34" name="Text 32"/>
          <p:cNvSpPr/>
          <p:nvPr/>
        </p:nvSpPr>
        <p:spPr>
          <a:xfrm>
            <a:off x="6554048" y="4130402"/>
            <a:ext cx="1570846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Priority weighting sessions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66662" y="4425434"/>
            <a:ext cx="111634" cy="111634"/>
          </a:xfrm>
          <a:custGeom>
            <a:avLst/>
            <a:gdLst/>
            <a:ahLst/>
            <a:cxnLst/>
            <a:rect l="l" t="t" r="r" b="b"/>
            <a:pathLst>
              <a:path w="111634" h="111634">
                <a:moveTo>
                  <a:pt x="55817" y="111634"/>
                </a:moveTo>
                <a:cubicBezTo>
                  <a:pt x="86623" y="111634"/>
                  <a:pt x="111634" y="86623"/>
                  <a:pt x="111634" y="55817"/>
                </a:cubicBezTo>
                <a:cubicBezTo>
                  <a:pt x="111634" y="25011"/>
                  <a:pt x="86623" y="0"/>
                  <a:pt x="55817" y="0"/>
                </a:cubicBezTo>
                <a:cubicBezTo>
                  <a:pt x="25011" y="0"/>
                  <a:pt x="0" y="25011"/>
                  <a:pt x="0" y="55817"/>
                </a:cubicBezTo>
                <a:cubicBezTo>
                  <a:pt x="0" y="86623"/>
                  <a:pt x="25011" y="111634"/>
                  <a:pt x="55817" y="111634"/>
                </a:cubicBezTo>
                <a:close/>
                <a:moveTo>
                  <a:pt x="74219" y="46376"/>
                </a:moveTo>
                <a:lnTo>
                  <a:pt x="56776" y="74284"/>
                </a:lnTo>
                <a:cubicBezTo>
                  <a:pt x="55860" y="75745"/>
                  <a:pt x="54291" y="76661"/>
                  <a:pt x="52568" y="76748"/>
                </a:cubicBezTo>
                <a:cubicBezTo>
                  <a:pt x="50846" y="76835"/>
                  <a:pt x="49189" y="76050"/>
                  <a:pt x="48164" y="74655"/>
                </a:cubicBezTo>
                <a:lnTo>
                  <a:pt x="37698" y="60701"/>
                </a:lnTo>
                <a:cubicBezTo>
                  <a:pt x="35954" y="58390"/>
                  <a:pt x="36434" y="55119"/>
                  <a:pt x="38745" y="53375"/>
                </a:cubicBezTo>
                <a:cubicBezTo>
                  <a:pt x="41056" y="51631"/>
                  <a:pt x="44326" y="52110"/>
                  <a:pt x="46071" y="54421"/>
                </a:cubicBezTo>
                <a:lnTo>
                  <a:pt x="51958" y="62271"/>
                </a:lnTo>
                <a:lnTo>
                  <a:pt x="65345" y="40838"/>
                </a:lnTo>
                <a:cubicBezTo>
                  <a:pt x="66871" y="38396"/>
                  <a:pt x="70098" y="37633"/>
                  <a:pt x="72562" y="39181"/>
                </a:cubicBezTo>
                <a:cubicBezTo>
                  <a:pt x="75026" y="40729"/>
                  <a:pt x="75767" y="43934"/>
                  <a:pt x="74219" y="46398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36" name="Text 34"/>
          <p:cNvSpPr/>
          <p:nvPr/>
        </p:nvSpPr>
        <p:spPr>
          <a:xfrm>
            <a:off x="6554048" y="4385565"/>
            <a:ext cx="1666532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Validation workshop records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34901" y="5351046"/>
            <a:ext cx="5693321" cy="2272544"/>
          </a:xfrm>
          <a:custGeom>
            <a:avLst/>
            <a:gdLst/>
            <a:ahLst/>
            <a:cxnLst/>
            <a:rect l="l" t="t" r="r" b="b"/>
            <a:pathLst>
              <a:path w="5693321" h="2272544">
                <a:moveTo>
                  <a:pt x="31895" y="0"/>
                </a:moveTo>
                <a:lnTo>
                  <a:pt x="5629531" y="0"/>
                </a:lnTo>
                <a:cubicBezTo>
                  <a:pt x="5664761" y="0"/>
                  <a:pt x="5693321" y="28560"/>
                  <a:pt x="5693321" y="63790"/>
                </a:cubicBezTo>
                <a:lnTo>
                  <a:pt x="5693321" y="2208754"/>
                </a:lnTo>
                <a:cubicBezTo>
                  <a:pt x="5693321" y="2243984"/>
                  <a:pt x="5664761" y="2272544"/>
                  <a:pt x="5629531" y="2272544"/>
                </a:cubicBezTo>
                <a:lnTo>
                  <a:pt x="31895" y="2272544"/>
                </a:lnTo>
                <a:cubicBezTo>
                  <a:pt x="14280" y="2272544"/>
                  <a:pt x="0" y="2258264"/>
                  <a:pt x="0" y="2240649"/>
                </a:cubicBezTo>
                <a:lnTo>
                  <a:pt x="0" y="31895"/>
                </a:lnTo>
                <a:cubicBezTo>
                  <a:pt x="0" y="14280"/>
                  <a:pt x="14280" y="0"/>
                  <a:pt x="318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7843" dist="31895" dir="5400000">
              <a:srgbClr val="000000">
                <a:alpha val="10196"/>
              </a:srgbClr>
            </a:outerShdw>
          </a:effectLst>
        </p:spPr>
      </p:sp>
      <p:sp>
        <p:nvSpPr>
          <p:cNvPr id="38" name="Shape 36"/>
          <p:cNvSpPr/>
          <p:nvPr/>
        </p:nvSpPr>
        <p:spPr>
          <a:xfrm>
            <a:off x="334901" y="5351046"/>
            <a:ext cx="31895" cy="2272544"/>
          </a:xfrm>
          <a:custGeom>
            <a:avLst/>
            <a:gdLst/>
            <a:ahLst/>
            <a:cxnLst/>
            <a:rect l="l" t="t" r="r" b="b"/>
            <a:pathLst>
              <a:path w="31895" h="2272544">
                <a:moveTo>
                  <a:pt x="31895" y="0"/>
                </a:moveTo>
                <a:lnTo>
                  <a:pt x="31895" y="0"/>
                </a:lnTo>
                <a:lnTo>
                  <a:pt x="31895" y="2272544"/>
                </a:lnTo>
                <a:lnTo>
                  <a:pt x="31895" y="2272544"/>
                </a:lnTo>
                <a:cubicBezTo>
                  <a:pt x="14280" y="2272544"/>
                  <a:pt x="0" y="2258264"/>
                  <a:pt x="0" y="2240649"/>
                </a:cubicBezTo>
                <a:lnTo>
                  <a:pt x="0" y="31895"/>
                </a:lnTo>
                <a:cubicBezTo>
                  <a:pt x="0" y="14280"/>
                  <a:pt x="14280" y="0"/>
                  <a:pt x="31895" y="0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39" name="Shape 37"/>
          <p:cNvSpPr/>
          <p:nvPr/>
        </p:nvSpPr>
        <p:spPr>
          <a:xfrm>
            <a:off x="510326" y="5510522"/>
            <a:ext cx="382744" cy="382744"/>
          </a:xfrm>
          <a:custGeom>
            <a:avLst/>
            <a:gdLst/>
            <a:ahLst/>
            <a:cxnLst/>
            <a:rect l="l" t="t" r="r" b="b"/>
            <a:pathLst>
              <a:path w="382744" h="382744">
                <a:moveTo>
                  <a:pt x="63792" y="0"/>
                </a:moveTo>
                <a:lnTo>
                  <a:pt x="318952" y="0"/>
                </a:lnTo>
                <a:cubicBezTo>
                  <a:pt x="354184" y="0"/>
                  <a:pt x="382744" y="28561"/>
                  <a:pt x="382744" y="63792"/>
                </a:cubicBezTo>
                <a:lnTo>
                  <a:pt x="382744" y="318952"/>
                </a:lnTo>
                <a:cubicBezTo>
                  <a:pt x="382744" y="354184"/>
                  <a:pt x="354184" y="382744"/>
                  <a:pt x="318952" y="382744"/>
                </a:cubicBezTo>
                <a:lnTo>
                  <a:pt x="63792" y="382744"/>
                </a:lnTo>
                <a:cubicBezTo>
                  <a:pt x="28561" y="382744"/>
                  <a:pt x="0" y="354184"/>
                  <a:pt x="0" y="318952"/>
                </a:cubicBezTo>
                <a:lnTo>
                  <a:pt x="0" y="63792"/>
                </a:lnTo>
                <a:cubicBezTo>
                  <a:pt x="0" y="28584"/>
                  <a:pt x="28584" y="0"/>
                  <a:pt x="63792" y="0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40" name="Shape 38"/>
          <p:cNvSpPr/>
          <p:nvPr/>
        </p:nvSpPr>
        <p:spPr>
          <a:xfrm>
            <a:off x="641894" y="5622156"/>
            <a:ext cx="119608" cy="159477"/>
          </a:xfrm>
          <a:custGeom>
            <a:avLst/>
            <a:gdLst/>
            <a:ahLst/>
            <a:cxnLst/>
            <a:rect l="l" t="t" r="r" b="b"/>
            <a:pathLst>
              <a:path w="119608" h="159477">
                <a:moveTo>
                  <a:pt x="0" y="19935"/>
                </a:moveTo>
                <a:cubicBezTo>
                  <a:pt x="0" y="8939"/>
                  <a:pt x="8939" y="0"/>
                  <a:pt x="19935" y="0"/>
                </a:cubicBezTo>
                <a:lnTo>
                  <a:pt x="66501" y="0"/>
                </a:lnTo>
                <a:cubicBezTo>
                  <a:pt x="71796" y="0"/>
                  <a:pt x="76873" y="2087"/>
                  <a:pt x="80611" y="5825"/>
                </a:cubicBezTo>
                <a:lnTo>
                  <a:pt x="113783" y="39028"/>
                </a:lnTo>
                <a:cubicBezTo>
                  <a:pt x="117521" y="42766"/>
                  <a:pt x="119608" y="47843"/>
                  <a:pt x="119608" y="53138"/>
                </a:cubicBezTo>
                <a:lnTo>
                  <a:pt x="119608" y="139542"/>
                </a:lnTo>
                <a:cubicBezTo>
                  <a:pt x="119608" y="150537"/>
                  <a:pt x="110668" y="159477"/>
                  <a:pt x="99673" y="159477"/>
                </a:cubicBezTo>
                <a:lnTo>
                  <a:pt x="19935" y="159477"/>
                </a:lnTo>
                <a:cubicBezTo>
                  <a:pt x="8939" y="159477"/>
                  <a:pt x="0" y="150537"/>
                  <a:pt x="0" y="139542"/>
                </a:cubicBezTo>
                <a:lnTo>
                  <a:pt x="0" y="19935"/>
                </a:lnTo>
                <a:close/>
                <a:moveTo>
                  <a:pt x="64787" y="18221"/>
                </a:moveTo>
                <a:lnTo>
                  <a:pt x="64787" y="47345"/>
                </a:lnTo>
                <a:cubicBezTo>
                  <a:pt x="64787" y="51487"/>
                  <a:pt x="68120" y="54820"/>
                  <a:pt x="72263" y="54820"/>
                </a:cubicBezTo>
                <a:lnTo>
                  <a:pt x="101386" y="54820"/>
                </a:lnTo>
                <a:lnTo>
                  <a:pt x="64787" y="18221"/>
                </a:lnTo>
                <a:close/>
                <a:moveTo>
                  <a:pt x="37377" y="79738"/>
                </a:moveTo>
                <a:cubicBezTo>
                  <a:pt x="33235" y="79738"/>
                  <a:pt x="29902" y="83071"/>
                  <a:pt x="29902" y="87214"/>
                </a:cubicBezTo>
                <a:cubicBezTo>
                  <a:pt x="29902" y="91357"/>
                  <a:pt x="33235" y="94689"/>
                  <a:pt x="37377" y="94689"/>
                </a:cubicBezTo>
                <a:lnTo>
                  <a:pt x="82230" y="94689"/>
                </a:lnTo>
                <a:cubicBezTo>
                  <a:pt x="86373" y="94689"/>
                  <a:pt x="89706" y="91357"/>
                  <a:pt x="89706" y="87214"/>
                </a:cubicBezTo>
                <a:cubicBezTo>
                  <a:pt x="89706" y="83071"/>
                  <a:pt x="86373" y="79738"/>
                  <a:pt x="82230" y="79738"/>
                </a:cubicBezTo>
                <a:lnTo>
                  <a:pt x="37377" y="79738"/>
                </a:lnTo>
                <a:close/>
                <a:moveTo>
                  <a:pt x="37377" y="109640"/>
                </a:moveTo>
                <a:cubicBezTo>
                  <a:pt x="33235" y="109640"/>
                  <a:pt x="29902" y="112973"/>
                  <a:pt x="29902" y="117116"/>
                </a:cubicBezTo>
                <a:cubicBezTo>
                  <a:pt x="29902" y="121258"/>
                  <a:pt x="33235" y="124591"/>
                  <a:pt x="37377" y="124591"/>
                </a:cubicBezTo>
                <a:lnTo>
                  <a:pt x="82230" y="124591"/>
                </a:lnTo>
                <a:cubicBezTo>
                  <a:pt x="86373" y="124591"/>
                  <a:pt x="89706" y="121258"/>
                  <a:pt x="89706" y="117116"/>
                </a:cubicBezTo>
                <a:cubicBezTo>
                  <a:pt x="89706" y="112973"/>
                  <a:pt x="86373" y="109640"/>
                  <a:pt x="82230" y="109640"/>
                </a:cubicBezTo>
                <a:lnTo>
                  <a:pt x="37377" y="10964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1" name="Text 39"/>
          <p:cNvSpPr/>
          <p:nvPr/>
        </p:nvSpPr>
        <p:spPr>
          <a:xfrm>
            <a:off x="988756" y="5590261"/>
            <a:ext cx="2136989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6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Methodology Documentation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26273" y="6060717"/>
            <a:ext cx="111634" cy="111634"/>
          </a:xfrm>
          <a:custGeom>
            <a:avLst/>
            <a:gdLst/>
            <a:ahLst/>
            <a:cxnLst/>
            <a:rect l="l" t="t" r="r" b="b"/>
            <a:pathLst>
              <a:path w="111634" h="111634">
                <a:moveTo>
                  <a:pt x="55817" y="111634"/>
                </a:moveTo>
                <a:cubicBezTo>
                  <a:pt x="86623" y="111634"/>
                  <a:pt x="111634" y="86623"/>
                  <a:pt x="111634" y="55817"/>
                </a:cubicBezTo>
                <a:cubicBezTo>
                  <a:pt x="111634" y="25011"/>
                  <a:pt x="86623" y="0"/>
                  <a:pt x="55817" y="0"/>
                </a:cubicBezTo>
                <a:cubicBezTo>
                  <a:pt x="25011" y="0"/>
                  <a:pt x="0" y="25011"/>
                  <a:pt x="0" y="55817"/>
                </a:cubicBezTo>
                <a:cubicBezTo>
                  <a:pt x="0" y="86623"/>
                  <a:pt x="25011" y="111634"/>
                  <a:pt x="55817" y="111634"/>
                </a:cubicBezTo>
                <a:close/>
                <a:moveTo>
                  <a:pt x="74219" y="46376"/>
                </a:moveTo>
                <a:lnTo>
                  <a:pt x="56776" y="74284"/>
                </a:lnTo>
                <a:cubicBezTo>
                  <a:pt x="55860" y="75745"/>
                  <a:pt x="54291" y="76661"/>
                  <a:pt x="52568" y="76748"/>
                </a:cubicBezTo>
                <a:cubicBezTo>
                  <a:pt x="50846" y="76835"/>
                  <a:pt x="49189" y="76050"/>
                  <a:pt x="48164" y="74655"/>
                </a:cubicBezTo>
                <a:lnTo>
                  <a:pt x="37698" y="60701"/>
                </a:lnTo>
                <a:cubicBezTo>
                  <a:pt x="35954" y="58390"/>
                  <a:pt x="36434" y="55119"/>
                  <a:pt x="38745" y="53375"/>
                </a:cubicBezTo>
                <a:cubicBezTo>
                  <a:pt x="41056" y="51631"/>
                  <a:pt x="44326" y="52110"/>
                  <a:pt x="46071" y="54421"/>
                </a:cubicBezTo>
                <a:lnTo>
                  <a:pt x="51958" y="62271"/>
                </a:lnTo>
                <a:lnTo>
                  <a:pt x="65345" y="40838"/>
                </a:lnTo>
                <a:cubicBezTo>
                  <a:pt x="66871" y="38396"/>
                  <a:pt x="70098" y="37633"/>
                  <a:pt x="72562" y="39181"/>
                </a:cubicBezTo>
                <a:cubicBezTo>
                  <a:pt x="75026" y="40729"/>
                  <a:pt x="75767" y="43934"/>
                  <a:pt x="74219" y="46398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43" name="Text 41"/>
          <p:cNvSpPr/>
          <p:nvPr/>
        </p:nvSpPr>
        <p:spPr>
          <a:xfrm>
            <a:off x="713659" y="6020848"/>
            <a:ext cx="1475160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MCDA framework design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26273" y="6315880"/>
            <a:ext cx="111634" cy="111634"/>
          </a:xfrm>
          <a:custGeom>
            <a:avLst/>
            <a:gdLst/>
            <a:ahLst/>
            <a:cxnLst/>
            <a:rect l="l" t="t" r="r" b="b"/>
            <a:pathLst>
              <a:path w="111634" h="111634">
                <a:moveTo>
                  <a:pt x="55817" y="111634"/>
                </a:moveTo>
                <a:cubicBezTo>
                  <a:pt x="86623" y="111634"/>
                  <a:pt x="111634" y="86623"/>
                  <a:pt x="111634" y="55817"/>
                </a:cubicBezTo>
                <a:cubicBezTo>
                  <a:pt x="111634" y="25011"/>
                  <a:pt x="86623" y="0"/>
                  <a:pt x="55817" y="0"/>
                </a:cubicBezTo>
                <a:cubicBezTo>
                  <a:pt x="25011" y="0"/>
                  <a:pt x="0" y="25011"/>
                  <a:pt x="0" y="55817"/>
                </a:cubicBezTo>
                <a:cubicBezTo>
                  <a:pt x="0" y="86623"/>
                  <a:pt x="25011" y="111634"/>
                  <a:pt x="55817" y="111634"/>
                </a:cubicBezTo>
                <a:close/>
                <a:moveTo>
                  <a:pt x="74219" y="46376"/>
                </a:moveTo>
                <a:lnTo>
                  <a:pt x="56776" y="74284"/>
                </a:lnTo>
                <a:cubicBezTo>
                  <a:pt x="55860" y="75745"/>
                  <a:pt x="54291" y="76661"/>
                  <a:pt x="52568" y="76748"/>
                </a:cubicBezTo>
                <a:cubicBezTo>
                  <a:pt x="50846" y="76835"/>
                  <a:pt x="49189" y="76050"/>
                  <a:pt x="48164" y="74655"/>
                </a:cubicBezTo>
                <a:lnTo>
                  <a:pt x="37698" y="60701"/>
                </a:lnTo>
                <a:cubicBezTo>
                  <a:pt x="35954" y="58390"/>
                  <a:pt x="36434" y="55119"/>
                  <a:pt x="38745" y="53375"/>
                </a:cubicBezTo>
                <a:cubicBezTo>
                  <a:pt x="41056" y="51631"/>
                  <a:pt x="44326" y="52110"/>
                  <a:pt x="46071" y="54421"/>
                </a:cubicBezTo>
                <a:lnTo>
                  <a:pt x="51958" y="62271"/>
                </a:lnTo>
                <a:lnTo>
                  <a:pt x="65345" y="40838"/>
                </a:lnTo>
                <a:cubicBezTo>
                  <a:pt x="66871" y="38396"/>
                  <a:pt x="70098" y="37633"/>
                  <a:pt x="72562" y="39181"/>
                </a:cubicBezTo>
                <a:cubicBezTo>
                  <a:pt x="75026" y="40729"/>
                  <a:pt x="75767" y="43934"/>
                  <a:pt x="74219" y="46398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45" name="Text 43"/>
          <p:cNvSpPr/>
          <p:nvPr/>
        </p:nvSpPr>
        <p:spPr>
          <a:xfrm>
            <a:off x="713659" y="6276011"/>
            <a:ext cx="1953591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PRISMA-ScR protocol application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26273" y="6571043"/>
            <a:ext cx="111634" cy="111634"/>
          </a:xfrm>
          <a:custGeom>
            <a:avLst/>
            <a:gdLst/>
            <a:ahLst/>
            <a:cxnLst/>
            <a:rect l="l" t="t" r="r" b="b"/>
            <a:pathLst>
              <a:path w="111634" h="111634">
                <a:moveTo>
                  <a:pt x="55817" y="111634"/>
                </a:moveTo>
                <a:cubicBezTo>
                  <a:pt x="86623" y="111634"/>
                  <a:pt x="111634" y="86623"/>
                  <a:pt x="111634" y="55817"/>
                </a:cubicBezTo>
                <a:cubicBezTo>
                  <a:pt x="111634" y="25011"/>
                  <a:pt x="86623" y="0"/>
                  <a:pt x="55817" y="0"/>
                </a:cubicBezTo>
                <a:cubicBezTo>
                  <a:pt x="25011" y="0"/>
                  <a:pt x="0" y="25011"/>
                  <a:pt x="0" y="55817"/>
                </a:cubicBezTo>
                <a:cubicBezTo>
                  <a:pt x="0" y="86623"/>
                  <a:pt x="25011" y="111634"/>
                  <a:pt x="55817" y="111634"/>
                </a:cubicBezTo>
                <a:close/>
                <a:moveTo>
                  <a:pt x="74219" y="46376"/>
                </a:moveTo>
                <a:lnTo>
                  <a:pt x="56776" y="74284"/>
                </a:lnTo>
                <a:cubicBezTo>
                  <a:pt x="55860" y="75745"/>
                  <a:pt x="54291" y="76661"/>
                  <a:pt x="52568" y="76748"/>
                </a:cubicBezTo>
                <a:cubicBezTo>
                  <a:pt x="50846" y="76835"/>
                  <a:pt x="49189" y="76050"/>
                  <a:pt x="48164" y="74655"/>
                </a:cubicBezTo>
                <a:lnTo>
                  <a:pt x="37698" y="60701"/>
                </a:lnTo>
                <a:cubicBezTo>
                  <a:pt x="35954" y="58390"/>
                  <a:pt x="36434" y="55119"/>
                  <a:pt x="38745" y="53375"/>
                </a:cubicBezTo>
                <a:cubicBezTo>
                  <a:pt x="41056" y="51631"/>
                  <a:pt x="44326" y="52110"/>
                  <a:pt x="46071" y="54421"/>
                </a:cubicBezTo>
                <a:lnTo>
                  <a:pt x="51958" y="62271"/>
                </a:lnTo>
                <a:lnTo>
                  <a:pt x="65345" y="40838"/>
                </a:lnTo>
                <a:cubicBezTo>
                  <a:pt x="66871" y="38396"/>
                  <a:pt x="70098" y="37633"/>
                  <a:pt x="72562" y="39181"/>
                </a:cubicBezTo>
                <a:cubicBezTo>
                  <a:pt x="75026" y="40729"/>
                  <a:pt x="75767" y="43934"/>
                  <a:pt x="74219" y="46398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47" name="Text 45"/>
          <p:cNvSpPr/>
          <p:nvPr/>
        </p:nvSpPr>
        <p:spPr>
          <a:xfrm>
            <a:off x="713659" y="6531174"/>
            <a:ext cx="1778166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Literature review methodology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526273" y="6826206"/>
            <a:ext cx="111634" cy="111634"/>
          </a:xfrm>
          <a:custGeom>
            <a:avLst/>
            <a:gdLst/>
            <a:ahLst/>
            <a:cxnLst/>
            <a:rect l="l" t="t" r="r" b="b"/>
            <a:pathLst>
              <a:path w="111634" h="111634">
                <a:moveTo>
                  <a:pt x="55817" y="111634"/>
                </a:moveTo>
                <a:cubicBezTo>
                  <a:pt x="86623" y="111634"/>
                  <a:pt x="111634" y="86623"/>
                  <a:pt x="111634" y="55817"/>
                </a:cubicBezTo>
                <a:cubicBezTo>
                  <a:pt x="111634" y="25011"/>
                  <a:pt x="86623" y="0"/>
                  <a:pt x="55817" y="0"/>
                </a:cubicBezTo>
                <a:cubicBezTo>
                  <a:pt x="25011" y="0"/>
                  <a:pt x="0" y="25011"/>
                  <a:pt x="0" y="55817"/>
                </a:cubicBezTo>
                <a:cubicBezTo>
                  <a:pt x="0" y="86623"/>
                  <a:pt x="25011" y="111634"/>
                  <a:pt x="55817" y="111634"/>
                </a:cubicBezTo>
                <a:close/>
                <a:moveTo>
                  <a:pt x="74219" y="46376"/>
                </a:moveTo>
                <a:lnTo>
                  <a:pt x="56776" y="74284"/>
                </a:lnTo>
                <a:cubicBezTo>
                  <a:pt x="55860" y="75745"/>
                  <a:pt x="54291" y="76661"/>
                  <a:pt x="52568" y="76748"/>
                </a:cubicBezTo>
                <a:cubicBezTo>
                  <a:pt x="50846" y="76835"/>
                  <a:pt x="49189" y="76050"/>
                  <a:pt x="48164" y="74655"/>
                </a:cubicBezTo>
                <a:lnTo>
                  <a:pt x="37698" y="60701"/>
                </a:lnTo>
                <a:cubicBezTo>
                  <a:pt x="35954" y="58390"/>
                  <a:pt x="36434" y="55119"/>
                  <a:pt x="38745" y="53375"/>
                </a:cubicBezTo>
                <a:cubicBezTo>
                  <a:pt x="41056" y="51631"/>
                  <a:pt x="44326" y="52110"/>
                  <a:pt x="46071" y="54421"/>
                </a:cubicBezTo>
                <a:lnTo>
                  <a:pt x="51958" y="62271"/>
                </a:lnTo>
                <a:lnTo>
                  <a:pt x="65345" y="40838"/>
                </a:lnTo>
                <a:cubicBezTo>
                  <a:pt x="66871" y="38396"/>
                  <a:pt x="70098" y="37633"/>
                  <a:pt x="72562" y="39181"/>
                </a:cubicBezTo>
                <a:cubicBezTo>
                  <a:pt x="75026" y="40729"/>
                  <a:pt x="75767" y="43934"/>
                  <a:pt x="74219" y="46398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49" name="Text 47"/>
          <p:cNvSpPr/>
          <p:nvPr/>
        </p:nvSpPr>
        <p:spPr>
          <a:xfrm>
            <a:off x="713659" y="6786337"/>
            <a:ext cx="1475160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Scoring rubric definitions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75290" y="5351046"/>
            <a:ext cx="5693321" cy="2272544"/>
          </a:xfrm>
          <a:custGeom>
            <a:avLst/>
            <a:gdLst/>
            <a:ahLst/>
            <a:cxnLst/>
            <a:rect l="l" t="t" r="r" b="b"/>
            <a:pathLst>
              <a:path w="5693321" h="2272544">
                <a:moveTo>
                  <a:pt x="31895" y="0"/>
                </a:moveTo>
                <a:lnTo>
                  <a:pt x="5629531" y="0"/>
                </a:lnTo>
                <a:cubicBezTo>
                  <a:pt x="5664761" y="0"/>
                  <a:pt x="5693321" y="28560"/>
                  <a:pt x="5693321" y="63790"/>
                </a:cubicBezTo>
                <a:lnTo>
                  <a:pt x="5693321" y="2208754"/>
                </a:lnTo>
                <a:cubicBezTo>
                  <a:pt x="5693321" y="2243984"/>
                  <a:pt x="5664761" y="2272544"/>
                  <a:pt x="5629531" y="2272544"/>
                </a:cubicBezTo>
                <a:lnTo>
                  <a:pt x="31895" y="2272544"/>
                </a:lnTo>
                <a:cubicBezTo>
                  <a:pt x="14280" y="2272544"/>
                  <a:pt x="0" y="2258264"/>
                  <a:pt x="0" y="2240649"/>
                </a:cubicBezTo>
                <a:lnTo>
                  <a:pt x="0" y="31895"/>
                </a:lnTo>
                <a:cubicBezTo>
                  <a:pt x="0" y="14280"/>
                  <a:pt x="14280" y="0"/>
                  <a:pt x="318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7843" dist="31895" dir="5400000">
              <a:srgbClr val="000000">
                <a:alpha val="10196"/>
              </a:srgbClr>
            </a:outerShdw>
          </a:effectLst>
        </p:spPr>
      </p:sp>
      <p:sp>
        <p:nvSpPr>
          <p:cNvPr id="51" name="Shape 49"/>
          <p:cNvSpPr/>
          <p:nvPr/>
        </p:nvSpPr>
        <p:spPr>
          <a:xfrm>
            <a:off x="6175290" y="5351046"/>
            <a:ext cx="31895" cy="2272544"/>
          </a:xfrm>
          <a:custGeom>
            <a:avLst/>
            <a:gdLst/>
            <a:ahLst/>
            <a:cxnLst/>
            <a:rect l="l" t="t" r="r" b="b"/>
            <a:pathLst>
              <a:path w="31895" h="2272544">
                <a:moveTo>
                  <a:pt x="31895" y="0"/>
                </a:moveTo>
                <a:lnTo>
                  <a:pt x="31895" y="0"/>
                </a:lnTo>
                <a:lnTo>
                  <a:pt x="31895" y="2272544"/>
                </a:lnTo>
                <a:lnTo>
                  <a:pt x="31895" y="2272544"/>
                </a:lnTo>
                <a:cubicBezTo>
                  <a:pt x="14280" y="2272544"/>
                  <a:pt x="0" y="2258264"/>
                  <a:pt x="0" y="2240649"/>
                </a:cubicBezTo>
                <a:lnTo>
                  <a:pt x="0" y="31895"/>
                </a:lnTo>
                <a:cubicBezTo>
                  <a:pt x="0" y="14280"/>
                  <a:pt x="14280" y="0"/>
                  <a:pt x="31895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2" name="Shape 50"/>
          <p:cNvSpPr/>
          <p:nvPr/>
        </p:nvSpPr>
        <p:spPr>
          <a:xfrm>
            <a:off x="6350715" y="5510522"/>
            <a:ext cx="382744" cy="382744"/>
          </a:xfrm>
          <a:custGeom>
            <a:avLst/>
            <a:gdLst/>
            <a:ahLst/>
            <a:cxnLst/>
            <a:rect l="l" t="t" r="r" b="b"/>
            <a:pathLst>
              <a:path w="382744" h="382744">
                <a:moveTo>
                  <a:pt x="63792" y="0"/>
                </a:moveTo>
                <a:lnTo>
                  <a:pt x="318952" y="0"/>
                </a:lnTo>
                <a:cubicBezTo>
                  <a:pt x="354184" y="0"/>
                  <a:pt x="382744" y="28561"/>
                  <a:pt x="382744" y="63792"/>
                </a:cubicBezTo>
                <a:lnTo>
                  <a:pt x="382744" y="318952"/>
                </a:lnTo>
                <a:cubicBezTo>
                  <a:pt x="382744" y="354184"/>
                  <a:pt x="354184" y="382744"/>
                  <a:pt x="318952" y="382744"/>
                </a:cubicBezTo>
                <a:lnTo>
                  <a:pt x="63792" y="382744"/>
                </a:lnTo>
                <a:cubicBezTo>
                  <a:pt x="28561" y="382744"/>
                  <a:pt x="0" y="354184"/>
                  <a:pt x="0" y="318952"/>
                </a:cubicBezTo>
                <a:lnTo>
                  <a:pt x="0" y="63792"/>
                </a:lnTo>
                <a:cubicBezTo>
                  <a:pt x="0" y="28584"/>
                  <a:pt x="28584" y="0"/>
                  <a:pt x="63792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3" name="Shape 51"/>
          <p:cNvSpPr/>
          <p:nvPr/>
        </p:nvSpPr>
        <p:spPr>
          <a:xfrm>
            <a:off x="6462348" y="5622156"/>
            <a:ext cx="159477" cy="159477"/>
          </a:xfrm>
          <a:custGeom>
            <a:avLst/>
            <a:gdLst/>
            <a:ahLst/>
            <a:cxnLst/>
            <a:rect l="l" t="t" r="r" b="b"/>
            <a:pathLst>
              <a:path w="159477" h="159477">
                <a:moveTo>
                  <a:pt x="20526" y="71173"/>
                </a:moveTo>
                <a:cubicBezTo>
                  <a:pt x="24669" y="42205"/>
                  <a:pt x="49618" y="19935"/>
                  <a:pt x="79738" y="19935"/>
                </a:cubicBezTo>
                <a:cubicBezTo>
                  <a:pt x="96247" y="19935"/>
                  <a:pt x="111198" y="26631"/>
                  <a:pt x="122037" y="37440"/>
                </a:cubicBezTo>
                <a:cubicBezTo>
                  <a:pt x="122099" y="37502"/>
                  <a:pt x="122162" y="37564"/>
                  <a:pt x="122224" y="37627"/>
                </a:cubicBezTo>
                <a:lnTo>
                  <a:pt x="124591" y="39869"/>
                </a:lnTo>
                <a:lnTo>
                  <a:pt x="109671" y="39869"/>
                </a:lnTo>
                <a:cubicBezTo>
                  <a:pt x="104158" y="39869"/>
                  <a:pt x="99704" y="44323"/>
                  <a:pt x="99704" y="49836"/>
                </a:cubicBezTo>
                <a:cubicBezTo>
                  <a:pt x="99704" y="55350"/>
                  <a:pt x="104158" y="59804"/>
                  <a:pt x="109671" y="59804"/>
                </a:cubicBezTo>
                <a:lnTo>
                  <a:pt x="149541" y="59804"/>
                </a:lnTo>
                <a:cubicBezTo>
                  <a:pt x="155054" y="59804"/>
                  <a:pt x="159508" y="55350"/>
                  <a:pt x="159508" y="49836"/>
                </a:cubicBezTo>
                <a:lnTo>
                  <a:pt x="159508" y="9967"/>
                </a:lnTo>
                <a:cubicBezTo>
                  <a:pt x="159508" y="4454"/>
                  <a:pt x="155054" y="0"/>
                  <a:pt x="149541" y="0"/>
                </a:cubicBezTo>
                <a:cubicBezTo>
                  <a:pt x="144027" y="0"/>
                  <a:pt x="139573" y="4454"/>
                  <a:pt x="139573" y="9967"/>
                </a:cubicBezTo>
                <a:lnTo>
                  <a:pt x="139573" y="26600"/>
                </a:lnTo>
                <a:lnTo>
                  <a:pt x="136054" y="23267"/>
                </a:lnTo>
                <a:cubicBezTo>
                  <a:pt x="121632" y="8908"/>
                  <a:pt x="101698" y="0"/>
                  <a:pt x="79738" y="0"/>
                </a:cubicBezTo>
                <a:cubicBezTo>
                  <a:pt x="39558" y="0"/>
                  <a:pt x="6323" y="29715"/>
                  <a:pt x="810" y="68369"/>
                </a:cubicBezTo>
                <a:cubicBezTo>
                  <a:pt x="31" y="73820"/>
                  <a:pt x="3800" y="78866"/>
                  <a:pt x="9251" y="79645"/>
                </a:cubicBezTo>
                <a:cubicBezTo>
                  <a:pt x="14702" y="80424"/>
                  <a:pt x="19748" y="76624"/>
                  <a:pt x="20526" y="71204"/>
                </a:cubicBezTo>
                <a:close/>
                <a:moveTo>
                  <a:pt x="158667" y="91107"/>
                </a:moveTo>
                <a:cubicBezTo>
                  <a:pt x="159446" y="85656"/>
                  <a:pt x="155646" y="80611"/>
                  <a:pt x="150226" y="79832"/>
                </a:cubicBezTo>
                <a:cubicBezTo>
                  <a:pt x="144806" y="79053"/>
                  <a:pt x="139729" y="82853"/>
                  <a:pt x="138950" y="88273"/>
                </a:cubicBezTo>
                <a:cubicBezTo>
                  <a:pt x="134808" y="117240"/>
                  <a:pt x="109858" y="139511"/>
                  <a:pt x="79738" y="139511"/>
                </a:cubicBezTo>
                <a:cubicBezTo>
                  <a:pt x="63230" y="139511"/>
                  <a:pt x="48279" y="132814"/>
                  <a:pt x="37440" y="122006"/>
                </a:cubicBezTo>
                <a:cubicBezTo>
                  <a:pt x="37377" y="121944"/>
                  <a:pt x="37315" y="121881"/>
                  <a:pt x="37253" y="121819"/>
                </a:cubicBezTo>
                <a:lnTo>
                  <a:pt x="34886" y="119576"/>
                </a:lnTo>
                <a:lnTo>
                  <a:pt x="49805" y="119576"/>
                </a:lnTo>
                <a:cubicBezTo>
                  <a:pt x="55319" y="119576"/>
                  <a:pt x="59773" y="115122"/>
                  <a:pt x="59773" y="109609"/>
                </a:cubicBezTo>
                <a:cubicBezTo>
                  <a:pt x="59773" y="104096"/>
                  <a:pt x="55319" y="99642"/>
                  <a:pt x="49805" y="99642"/>
                </a:cubicBezTo>
                <a:lnTo>
                  <a:pt x="9967" y="99673"/>
                </a:lnTo>
                <a:cubicBezTo>
                  <a:pt x="7320" y="99673"/>
                  <a:pt x="4766" y="100732"/>
                  <a:pt x="2897" y="102632"/>
                </a:cubicBezTo>
                <a:cubicBezTo>
                  <a:pt x="1028" y="104532"/>
                  <a:pt x="-31" y="107055"/>
                  <a:pt x="0" y="109734"/>
                </a:cubicBezTo>
                <a:lnTo>
                  <a:pt x="311" y="149291"/>
                </a:lnTo>
                <a:cubicBezTo>
                  <a:pt x="343" y="154805"/>
                  <a:pt x="4859" y="159228"/>
                  <a:pt x="10372" y="159165"/>
                </a:cubicBezTo>
                <a:cubicBezTo>
                  <a:pt x="15885" y="159103"/>
                  <a:pt x="20308" y="154618"/>
                  <a:pt x="20246" y="149105"/>
                </a:cubicBezTo>
                <a:lnTo>
                  <a:pt x="20121" y="133063"/>
                </a:lnTo>
                <a:lnTo>
                  <a:pt x="23454" y="136209"/>
                </a:lnTo>
                <a:cubicBezTo>
                  <a:pt x="37876" y="150569"/>
                  <a:pt x="57779" y="159477"/>
                  <a:pt x="79738" y="159477"/>
                </a:cubicBezTo>
                <a:cubicBezTo>
                  <a:pt x="119919" y="159477"/>
                  <a:pt x="153154" y="129762"/>
                  <a:pt x="158667" y="9110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4" name="Text 52"/>
          <p:cNvSpPr/>
          <p:nvPr/>
        </p:nvSpPr>
        <p:spPr>
          <a:xfrm>
            <a:off x="6829145" y="5590261"/>
            <a:ext cx="1299736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6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This Presentation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366662" y="6060717"/>
            <a:ext cx="111634" cy="111634"/>
          </a:xfrm>
          <a:custGeom>
            <a:avLst/>
            <a:gdLst/>
            <a:ahLst/>
            <a:cxnLst/>
            <a:rect l="l" t="t" r="r" b="b"/>
            <a:pathLst>
              <a:path w="111634" h="111634">
                <a:moveTo>
                  <a:pt x="55817" y="111634"/>
                </a:moveTo>
                <a:cubicBezTo>
                  <a:pt x="86623" y="111634"/>
                  <a:pt x="111634" y="86623"/>
                  <a:pt x="111634" y="55817"/>
                </a:cubicBezTo>
                <a:cubicBezTo>
                  <a:pt x="111634" y="25011"/>
                  <a:pt x="86623" y="0"/>
                  <a:pt x="55817" y="0"/>
                </a:cubicBezTo>
                <a:cubicBezTo>
                  <a:pt x="25011" y="0"/>
                  <a:pt x="0" y="25011"/>
                  <a:pt x="0" y="55817"/>
                </a:cubicBezTo>
                <a:cubicBezTo>
                  <a:pt x="0" y="86623"/>
                  <a:pt x="25011" y="111634"/>
                  <a:pt x="55817" y="111634"/>
                </a:cubicBezTo>
                <a:close/>
                <a:moveTo>
                  <a:pt x="74219" y="46376"/>
                </a:moveTo>
                <a:lnTo>
                  <a:pt x="56776" y="74284"/>
                </a:lnTo>
                <a:cubicBezTo>
                  <a:pt x="55860" y="75745"/>
                  <a:pt x="54291" y="76661"/>
                  <a:pt x="52568" y="76748"/>
                </a:cubicBezTo>
                <a:cubicBezTo>
                  <a:pt x="50846" y="76835"/>
                  <a:pt x="49189" y="76050"/>
                  <a:pt x="48164" y="74655"/>
                </a:cubicBezTo>
                <a:lnTo>
                  <a:pt x="37698" y="60701"/>
                </a:lnTo>
                <a:cubicBezTo>
                  <a:pt x="35954" y="58390"/>
                  <a:pt x="36434" y="55119"/>
                  <a:pt x="38745" y="53375"/>
                </a:cubicBezTo>
                <a:cubicBezTo>
                  <a:pt x="41056" y="51631"/>
                  <a:pt x="44326" y="52110"/>
                  <a:pt x="46071" y="54421"/>
                </a:cubicBezTo>
                <a:lnTo>
                  <a:pt x="51958" y="62271"/>
                </a:lnTo>
                <a:lnTo>
                  <a:pt x="65345" y="40838"/>
                </a:lnTo>
                <a:cubicBezTo>
                  <a:pt x="66871" y="38396"/>
                  <a:pt x="70098" y="37633"/>
                  <a:pt x="72562" y="39181"/>
                </a:cubicBezTo>
                <a:cubicBezTo>
                  <a:pt x="75026" y="40729"/>
                  <a:pt x="75767" y="43934"/>
                  <a:pt x="74219" y="46398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6" name="Text 54"/>
          <p:cNvSpPr/>
          <p:nvPr/>
        </p:nvSpPr>
        <p:spPr>
          <a:xfrm>
            <a:off x="6554048" y="6020848"/>
            <a:ext cx="1594768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Complete case study slides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66662" y="6315880"/>
            <a:ext cx="111634" cy="111634"/>
          </a:xfrm>
          <a:custGeom>
            <a:avLst/>
            <a:gdLst/>
            <a:ahLst/>
            <a:cxnLst/>
            <a:rect l="l" t="t" r="r" b="b"/>
            <a:pathLst>
              <a:path w="111634" h="111634">
                <a:moveTo>
                  <a:pt x="55817" y="111634"/>
                </a:moveTo>
                <a:cubicBezTo>
                  <a:pt x="86623" y="111634"/>
                  <a:pt x="111634" y="86623"/>
                  <a:pt x="111634" y="55817"/>
                </a:cubicBezTo>
                <a:cubicBezTo>
                  <a:pt x="111634" y="25011"/>
                  <a:pt x="86623" y="0"/>
                  <a:pt x="55817" y="0"/>
                </a:cubicBezTo>
                <a:cubicBezTo>
                  <a:pt x="25011" y="0"/>
                  <a:pt x="0" y="25011"/>
                  <a:pt x="0" y="55817"/>
                </a:cubicBezTo>
                <a:cubicBezTo>
                  <a:pt x="0" y="86623"/>
                  <a:pt x="25011" y="111634"/>
                  <a:pt x="55817" y="111634"/>
                </a:cubicBezTo>
                <a:close/>
                <a:moveTo>
                  <a:pt x="74219" y="46376"/>
                </a:moveTo>
                <a:lnTo>
                  <a:pt x="56776" y="74284"/>
                </a:lnTo>
                <a:cubicBezTo>
                  <a:pt x="55860" y="75745"/>
                  <a:pt x="54291" y="76661"/>
                  <a:pt x="52568" y="76748"/>
                </a:cubicBezTo>
                <a:cubicBezTo>
                  <a:pt x="50846" y="76835"/>
                  <a:pt x="49189" y="76050"/>
                  <a:pt x="48164" y="74655"/>
                </a:cubicBezTo>
                <a:lnTo>
                  <a:pt x="37698" y="60701"/>
                </a:lnTo>
                <a:cubicBezTo>
                  <a:pt x="35954" y="58390"/>
                  <a:pt x="36434" y="55119"/>
                  <a:pt x="38745" y="53375"/>
                </a:cubicBezTo>
                <a:cubicBezTo>
                  <a:pt x="41056" y="51631"/>
                  <a:pt x="44326" y="52110"/>
                  <a:pt x="46071" y="54421"/>
                </a:cubicBezTo>
                <a:lnTo>
                  <a:pt x="51958" y="62271"/>
                </a:lnTo>
                <a:lnTo>
                  <a:pt x="65345" y="40838"/>
                </a:lnTo>
                <a:cubicBezTo>
                  <a:pt x="66871" y="38396"/>
                  <a:pt x="70098" y="37633"/>
                  <a:pt x="72562" y="39181"/>
                </a:cubicBezTo>
                <a:cubicBezTo>
                  <a:pt x="75026" y="40729"/>
                  <a:pt x="75767" y="43934"/>
                  <a:pt x="74219" y="46398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8" name="Text 56"/>
          <p:cNvSpPr/>
          <p:nvPr/>
        </p:nvSpPr>
        <p:spPr>
          <a:xfrm>
            <a:off x="6554048" y="6276011"/>
            <a:ext cx="1411370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Visual assets and charts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66662" y="6571043"/>
            <a:ext cx="111634" cy="111634"/>
          </a:xfrm>
          <a:custGeom>
            <a:avLst/>
            <a:gdLst/>
            <a:ahLst/>
            <a:cxnLst/>
            <a:rect l="l" t="t" r="r" b="b"/>
            <a:pathLst>
              <a:path w="111634" h="111634">
                <a:moveTo>
                  <a:pt x="55817" y="111634"/>
                </a:moveTo>
                <a:cubicBezTo>
                  <a:pt x="86623" y="111634"/>
                  <a:pt x="111634" y="86623"/>
                  <a:pt x="111634" y="55817"/>
                </a:cubicBezTo>
                <a:cubicBezTo>
                  <a:pt x="111634" y="25011"/>
                  <a:pt x="86623" y="0"/>
                  <a:pt x="55817" y="0"/>
                </a:cubicBezTo>
                <a:cubicBezTo>
                  <a:pt x="25011" y="0"/>
                  <a:pt x="0" y="25011"/>
                  <a:pt x="0" y="55817"/>
                </a:cubicBezTo>
                <a:cubicBezTo>
                  <a:pt x="0" y="86623"/>
                  <a:pt x="25011" y="111634"/>
                  <a:pt x="55817" y="111634"/>
                </a:cubicBezTo>
                <a:close/>
                <a:moveTo>
                  <a:pt x="74219" y="46376"/>
                </a:moveTo>
                <a:lnTo>
                  <a:pt x="56776" y="74284"/>
                </a:lnTo>
                <a:cubicBezTo>
                  <a:pt x="55860" y="75745"/>
                  <a:pt x="54291" y="76661"/>
                  <a:pt x="52568" y="76748"/>
                </a:cubicBezTo>
                <a:cubicBezTo>
                  <a:pt x="50846" y="76835"/>
                  <a:pt x="49189" y="76050"/>
                  <a:pt x="48164" y="74655"/>
                </a:cubicBezTo>
                <a:lnTo>
                  <a:pt x="37698" y="60701"/>
                </a:lnTo>
                <a:cubicBezTo>
                  <a:pt x="35954" y="58390"/>
                  <a:pt x="36434" y="55119"/>
                  <a:pt x="38745" y="53375"/>
                </a:cubicBezTo>
                <a:cubicBezTo>
                  <a:pt x="41056" y="51631"/>
                  <a:pt x="44326" y="52110"/>
                  <a:pt x="46071" y="54421"/>
                </a:cubicBezTo>
                <a:lnTo>
                  <a:pt x="51958" y="62271"/>
                </a:lnTo>
                <a:lnTo>
                  <a:pt x="65345" y="40838"/>
                </a:lnTo>
                <a:cubicBezTo>
                  <a:pt x="66871" y="38396"/>
                  <a:pt x="70098" y="37633"/>
                  <a:pt x="72562" y="39181"/>
                </a:cubicBezTo>
                <a:cubicBezTo>
                  <a:pt x="75026" y="40729"/>
                  <a:pt x="75767" y="43934"/>
                  <a:pt x="74219" y="46398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60" name="Text 58"/>
          <p:cNvSpPr/>
          <p:nvPr/>
        </p:nvSpPr>
        <p:spPr>
          <a:xfrm>
            <a:off x="6554048" y="6531174"/>
            <a:ext cx="1443265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Speaker notes (optional)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66662" y="6826206"/>
            <a:ext cx="111634" cy="111634"/>
          </a:xfrm>
          <a:custGeom>
            <a:avLst/>
            <a:gdLst/>
            <a:ahLst/>
            <a:cxnLst/>
            <a:rect l="l" t="t" r="r" b="b"/>
            <a:pathLst>
              <a:path w="111634" h="111634">
                <a:moveTo>
                  <a:pt x="55817" y="111634"/>
                </a:moveTo>
                <a:cubicBezTo>
                  <a:pt x="86623" y="111634"/>
                  <a:pt x="111634" y="86623"/>
                  <a:pt x="111634" y="55817"/>
                </a:cubicBezTo>
                <a:cubicBezTo>
                  <a:pt x="111634" y="25011"/>
                  <a:pt x="86623" y="0"/>
                  <a:pt x="55817" y="0"/>
                </a:cubicBezTo>
                <a:cubicBezTo>
                  <a:pt x="25011" y="0"/>
                  <a:pt x="0" y="25011"/>
                  <a:pt x="0" y="55817"/>
                </a:cubicBezTo>
                <a:cubicBezTo>
                  <a:pt x="0" y="86623"/>
                  <a:pt x="25011" y="111634"/>
                  <a:pt x="55817" y="111634"/>
                </a:cubicBezTo>
                <a:close/>
                <a:moveTo>
                  <a:pt x="74219" y="46376"/>
                </a:moveTo>
                <a:lnTo>
                  <a:pt x="56776" y="74284"/>
                </a:lnTo>
                <a:cubicBezTo>
                  <a:pt x="55860" y="75745"/>
                  <a:pt x="54291" y="76661"/>
                  <a:pt x="52568" y="76748"/>
                </a:cubicBezTo>
                <a:cubicBezTo>
                  <a:pt x="50846" y="76835"/>
                  <a:pt x="49189" y="76050"/>
                  <a:pt x="48164" y="74655"/>
                </a:cubicBezTo>
                <a:lnTo>
                  <a:pt x="37698" y="60701"/>
                </a:lnTo>
                <a:cubicBezTo>
                  <a:pt x="35954" y="58390"/>
                  <a:pt x="36434" y="55119"/>
                  <a:pt x="38745" y="53375"/>
                </a:cubicBezTo>
                <a:cubicBezTo>
                  <a:pt x="41056" y="51631"/>
                  <a:pt x="44326" y="52110"/>
                  <a:pt x="46071" y="54421"/>
                </a:cubicBezTo>
                <a:lnTo>
                  <a:pt x="51958" y="62271"/>
                </a:lnTo>
                <a:lnTo>
                  <a:pt x="65345" y="40838"/>
                </a:lnTo>
                <a:cubicBezTo>
                  <a:pt x="66871" y="38396"/>
                  <a:pt x="70098" y="37633"/>
                  <a:pt x="72562" y="39181"/>
                </a:cubicBezTo>
                <a:cubicBezTo>
                  <a:pt x="75026" y="40729"/>
                  <a:pt x="75767" y="43934"/>
                  <a:pt x="74219" y="46398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62" name="Text 60"/>
          <p:cNvSpPr/>
          <p:nvPr/>
        </p:nvSpPr>
        <p:spPr>
          <a:xfrm>
            <a:off x="6554048" y="6786337"/>
            <a:ext cx="1124311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PDF export version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E3A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allpaperaccess.com/f1b24fdb5323c7890046d768b432598fe636a847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E3A5F">
                  <a:alpha val="95000"/>
                </a:srgbClr>
              </a:gs>
              <a:gs pos="50000">
                <a:srgbClr val="1E3A5F">
                  <a:alpha val="90000"/>
                </a:srgbClr>
              </a:gs>
              <a:gs pos="100000">
                <a:srgbClr val="4A6FA5">
                  <a:alpha val="8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406569" y="1009650"/>
            <a:ext cx="1381125" cy="457200"/>
          </a:xfrm>
          <a:custGeom>
            <a:avLst/>
            <a:gdLst/>
            <a:ahLst/>
            <a:cxnLst/>
            <a:rect l="l" t="t" r="r" b="b"/>
            <a:pathLst>
              <a:path w="1381125" h="457200">
                <a:moveTo>
                  <a:pt x="0" y="0"/>
                </a:moveTo>
                <a:lnTo>
                  <a:pt x="1381125" y="0"/>
                </a:lnTo>
                <a:lnTo>
                  <a:pt x="1381125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" name="Text 2"/>
          <p:cNvSpPr/>
          <p:nvPr/>
        </p:nvSpPr>
        <p:spPr>
          <a:xfrm>
            <a:off x="5368469" y="1009650"/>
            <a:ext cx="1457325" cy="457200"/>
          </a:xfrm>
          <a:prstGeom prst="rect">
            <a:avLst/>
          </a:prstGeom>
          <a:noFill/>
          <a:ln/>
        </p:spPr>
        <p:txBody>
          <a:bodyPr wrap="square" lIns="228600" tIns="114300" rIns="228600" bIns="114300" rtlCol="0" anchor="ctr"/>
          <a:lstStyle/>
          <a:p>
            <a:pPr algn="ctr">
              <a:lnSpc>
                <a:spcPct val="130000"/>
              </a:lnSpc>
            </a:pPr>
            <a:r>
              <a:rPr lang="en-US" sz="1200" b="1" spc="60" kern="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868692" y="2000250"/>
            <a:ext cx="64579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Breck Onwona Agyekum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008471" y="2724150"/>
            <a:ext cx="617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7FAFC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Business Analyst | Data Analyst | Trade Facilitation Specialist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425261" y="337178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859" y="23812"/>
                </a:moveTo>
                <a:cubicBezTo>
                  <a:pt x="8000" y="23812"/>
                  <a:pt x="0" y="31812"/>
                  <a:pt x="0" y="41672"/>
                </a:cubicBezTo>
                <a:cubicBezTo>
                  <a:pt x="0" y="47290"/>
                  <a:pt x="2642" y="52574"/>
                  <a:pt x="7144" y="55959"/>
                </a:cubicBezTo>
                <a:lnTo>
                  <a:pt x="84534" y="114002"/>
                </a:lnTo>
                <a:cubicBezTo>
                  <a:pt x="90897" y="118765"/>
                  <a:pt x="99603" y="118765"/>
                  <a:pt x="105966" y="114002"/>
                </a:cubicBezTo>
                <a:lnTo>
                  <a:pt x="183356" y="55959"/>
                </a:lnTo>
                <a:cubicBezTo>
                  <a:pt x="187858" y="52574"/>
                  <a:pt x="190500" y="47290"/>
                  <a:pt x="190500" y="41672"/>
                </a:cubicBezTo>
                <a:cubicBezTo>
                  <a:pt x="190500" y="31812"/>
                  <a:pt x="182500" y="23812"/>
                  <a:pt x="172641" y="23812"/>
                </a:cubicBezTo>
                <a:lnTo>
                  <a:pt x="17859" y="23812"/>
                </a:lnTo>
                <a:close/>
                <a:moveTo>
                  <a:pt x="0" y="72926"/>
                </a:moveTo>
                <a:lnTo>
                  <a:pt x="0" y="142875"/>
                </a:lnTo>
                <a:cubicBezTo>
                  <a:pt x="0" y="156009"/>
                  <a:pt x="10678" y="166688"/>
                  <a:pt x="23812" y="166688"/>
                </a:cubicBezTo>
                <a:lnTo>
                  <a:pt x="166688" y="166688"/>
                </a:lnTo>
                <a:cubicBezTo>
                  <a:pt x="179822" y="166688"/>
                  <a:pt x="190500" y="156009"/>
                  <a:pt x="190500" y="142875"/>
                </a:cubicBezTo>
                <a:lnTo>
                  <a:pt x="190500" y="72926"/>
                </a:lnTo>
                <a:lnTo>
                  <a:pt x="116681" y="128290"/>
                </a:lnTo>
                <a:cubicBezTo>
                  <a:pt x="103994" y="137815"/>
                  <a:pt x="86506" y="137815"/>
                  <a:pt x="73819" y="128290"/>
                </a:cubicBezTo>
                <a:lnTo>
                  <a:pt x="0" y="72926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9" name="Text 6"/>
          <p:cNvSpPr/>
          <p:nvPr/>
        </p:nvSpPr>
        <p:spPr>
          <a:xfrm>
            <a:off x="5706249" y="3333685"/>
            <a:ext cx="1133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F7FAFC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[Your Email]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327749" y="379088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54781" y="11906"/>
                </a:moveTo>
                <a:lnTo>
                  <a:pt x="11869" y="11906"/>
                </a:lnTo>
                <a:cubicBezTo>
                  <a:pt x="5321" y="11906"/>
                  <a:pt x="0" y="17301"/>
                  <a:pt x="0" y="23924"/>
                </a:cubicBezTo>
                <a:lnTo>
                  <a:pt x="0" y="166576"/>
                </a:lnTo>
                <a:cubicBezTo>
                  <a:pt x="0" y="173199"/>
                  <a:pt x="5321" y="178594"/>
                  <a:pt x="11869" y="178594"/>
                </a:cubicBezTo>
                <a:lnTo>
                  <a:pt x="154781" y="178594"/>
                </a:lnTo>
                <a:cubicBezTo>
                  <a:pt x="161330" y="178594"/>
                  <a:pt x="166688" y="173199"/>
                  <a:pt x="166688" y="166576"/>
                </a:cubicBezTo>
                <a:lnTo>
                  <a:pt x="166688" y="23924"/>
                </a:lnTo>
                <a:cubicBezTo>
                  <a:pt x="166688" y="17301"/>
                  <a:pt x="161330" y="11906"/>
                  <a:pt x="154781" y="11906"/>
                </a:cubicBezTo>
                <a:close/>
                <a:moveTo>
                  <a:pt x="50378" y="154781"/>
                </a:moveTo>
                <a:lnTo>
                  <a:pt x="25673" y="154781"/>
                </a:lnTo>
                <a:lnTo>
                  <a:pt x="25673" y="75233"/>
                </a:lnTo>
                <a:lnTo>
                  <a:pt x="50416" y="75233"/>
                </a:lnTo>
                <a:lnTo>
                  <a:pt x="50416" y="154781"/>
                </a:lnTo>
                <a:lnTo>
                  <a:pt x="50378" y="154781"/>
                </a:lnTo>
                <a:close/>
                <a:moveTo>
                  <a:pt x="38026" y="35719"/>
                </a:moveTo>
                <a:cubicBezTo>
                  <a:pt x="45932" y="35719"/>
                  <a:pt x="52350" y="42137"/>
                  <a:pt x="52350" y="50043"/>
                </a:cubicBezTo>
                <a:cubicBezTo>
                  <a:pt x="52350" y="57949"/>
                  <a:pt x="45932" y="64368"/>
                  <a:pt x="38026" y="64368"/>
                </a:cubicBezTo>
                <a:cubicBezTo>
                  <a:pt x="30120" y="64368"/>
                  <a:pt x="23701" y="57949"/>
                  <a:pt x="23701" y="50043"/>
                </a:cubicBezTo>
                <a:cubicBezTo>
                  <a:pt x="23701" y="42137"/>
                  <a:pt x="30120" y="35719"/>
                  <a:pt x="38026" y="35719"/>
                </a:cubicBezTo>
                <a:close/>
                <a:moveTo>
                  <a:pt x="142987" y="154781"/>
                </a:moveTo>
                <a:lnTo>
                  <a:pt x="118281" y="154781"/>
                </a:lnTo>
                <a:lnTo>
                  <a:pt x="118281" y="116086"/>
                </a:lnTo>
                <a:cubicBezTo>
                  <a:pt x="118281" y="106859"/>
                  <a:pt x="118095" y="94990"/>
                  <a:pt x="105445" y="94990"/>
                </a:cubicBezTo>
                <a:cubicBezTo>
                  <a:pt x="92571" y="94990"/>
                  <a:pt x="90599" y="105035"/>
                  <a:pt x="90599" y="115416"/>
                </a:cubicBezTo>
                <a:lnTo>
                  <a:pt x="90599" y="154781"/>
                </a:lnTo>
                <a:lnTo>
                  <a:pt x="65894" y="154781"/>
                </a:lnTo>
                <a:lnTo>
                  <a:pt x="65894" y="75233"/>
                </a:lnTo>
                <a:lnTo>
                  <a:pt x="89595" y="75233"/>
                </a:lnTo>
                <a:lnTo>
                  <a:pt x="89595" y="86097"/>
                </a:lnTo>
                <a:lnTo>
                  <a:pt x="89929" y="86097"/>
                </a:lnTo>
                <a:cubicBezTo>
                  <a:pt x="93241" y="79846"/>
                  <a:pt x="101315" y="73261"/>
                  <a:pt x="113333" y="73261"/>
                </a:cubicBezTo>
                <a:cubicBezTo>
                  <a:pt x="138336" y="73261"/>
                  <a:pt x="142987" y="89743"/>
                  <a:pt x="142987" y="111175"/>
                </a:cubicBezTo>
                <a:lnTo>
                  <a:pt x="142987" y="154781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1" name="Text 8"/>
          <p:cNvSpPr/>
          <p:nvPr/>
        </p:nvSpPr>
        <p:spPr>
          <a:xfrm>
            <a:off x="5596830" y="3752785"/>
            <a:ext cx="1352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F7FAFC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[LinkedIn URL]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900249" y="420998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4703" y="147861"/>
                </a:moveTo>
                <a:cubicBezTo>
                  <a:pt x="64703" y="148605"/>
                  <a:pt x="63847" y="149200"/>
                  <a:pt x="62768" y="149200"/>
                </a:cubicBezTo>
                <a:cubicBezTo>
                  <a:pt x="61540" y="149312"/>
                  <a:pt x="60685" y="148717"/>
                  <a:pt x="60685" y="147861"/>
                </a:cubicBezTo>
                <a:cubicBezTo>
                  <a:pt x="60685" y="147117"/>
                  <a:pt x="61540" y="146521"/>
                  <a:pt x="62619" y="146521"/>
                </a:cubicBezTo>
                <a:cubicBezTo>
                  <a:pt x="63736" y="146410"/>
                  <a:pt x="64703" y="147005"/>
                  <a:pt x="64703" y="147861"/>
                </a:cubicBezTo>
                <a:close/>
                <a:moveTo>
                  <a:pt x="53132" y="146186"/>
                </a:moveTo>
                <a:cubicBezTo>
                  <a:pt x="52871" y="146931"/>
                  <a:pt x="53615" y="147786"/>
                  <a:pt x="54732" y="148010"/>
                </a:cubicBezTo>
                <a:cubicBezTo>
                  <a:pt x="55699" y="148382"/>
                  <a:pt x="56815" y="148010"/>
                  <a:pt x="57038" y="147265"/>
                </a:cubicBezTo>
                <a:cubicBezTo>
                  <a:pt x="57262" y="146521"/>
                  <a:pt x="56555" y="145666"/>
                  <a:pt x="55438" y="145331"/>
                </a:cubicBezTo>
                <a:cubicBezTo>
                  <a:pt x="54471" y="145070"/>
                  <a:pt x="53392" y="145442"/>
                  <a:pt x="53132" y="146186"/>
                </a:cubicBezTo>
                <a:close/>
                <a:moveTo>
                  <a:pt x="69577" y="145554"/>
                </a:moveTo>
                <a:cubicBezTo>
                  <a:pt x="68498" y="145814"/>
                  <a:pt x="67754" y="146521"/>
                  <a:pt x="67866" y="147377"/>
                </a:cubicBezTo>
                <a:cubicBezTo>
                  <a:pt x="67977" y="148121"/>
                  <a:pt x="68945" y="148605"/>
                  <a:pt x="70061" y="148344"/>
                </a:cubicBezTo>
                <a:cubicBezTo>
                  <a:pt x="71140" y="148084"/>
                  <a:pt x="71884" y="147377"/>
                  <a:pt x="71772" y="146633"/>
                </a:cubicBezTo>
                <a:cubicBezTo>
                  <a:pt x="71661" y="145926"/>
                  <a:pt x="70656" y="145442"/>
                  <a:pt x="69577" y="145554"/>
                </a:cubicBezTo>
                <a:close/>
                <a:moveTo>
                  <a:pt x="94059" y="2977"/>
                </a:moveTo>
                <a:cubicBezTo>
                  <a:pt x="42453" y="2977"/>
                  <a:pt x="2977" y="42156"/>
                  <a:pt x="2977" y="93762"/>
                </a:cubicBezTo>
                <a:cubicBezTo>
                  <a:pt x="2977" y="135024"/>
                  <a:pt x="28947" y="170334"/>
                  <a:pt x="66042" y="182761"/>
                </a:cubicBezTo>
                <a:cubicBezTo>
                  <a:pt x="70805" y="183617"/>
                  <a:pt x="72479" y="180677"/>
                  <a:pt x="72479" y="178259"/>
                </a:cubicBezTo>
                <a:cubicBezTo>
                  <a:pt x="72479" y="175952"/>
                  <a:pt x="72368" y="163227"/>
                  <a:pt x="72368" y="155414"/>
                </a:cubicBezTo>
                <a:cubicBezTo>
                  <a:pt x="72368" y="155414"/>
                  <a:pt x="46323" y="160995"/>
                  <a:pt x="40853" y="144326"/>
                </a:cubicBezTo>
                <a:cubicBezTo>
                  <a:pt x="40853" y="144326"/>
                  <a:pt x="36612" y="133499"/>
                  <a:pt x="30510" y="130708"/>
                </a:cubicBezTo>
                <a:cubicBezTo>
                  <a:pt x="30510" y="130708"/>
                  <a:pt x="21989" y="124867"/>
                  <a:pt x="31105" y="124978"/>
                </a:cubicBezTo>
                <a:cubicBezTo>
                  <a:pt x="31105" y="124978"/>
                  <a:pt x="40370" y="125723"/>
                  <a:pt x="45467" y="134578"/>
                </a:cubicBezTo>
                <a:cubicBezTo>
                  <a:pt x="53615" y="148940"/>
                  <a:pt x="67270" y="144810"/>
                  <a:pt x="72591" y="142354"/>
                </a:cubicBezTo>
                <a:cubicBezTo>
                  <a:pt x="73447" y="136401"/>
                  <a:pt x="75865" y="132271"/>
                  <a:pt x="78544" y="129815"/>
                </a:cubicBezTo>
                <a:cubicBezTo>
                  <a:pt x="57745" y="127508"/>
                  <a:pt x="36761" y="124495"/>
                  <a:pt x="36761" y="88702"/>
                </a:cubicBezTo>
                <a:cubicBezTo>
                  <a:pt x="36761" y="78470"/>
                  <a:pt x="39588" y="73335"/>
                  <a:pt x="45541" y="66787"/>
                </a:cubicBezTo>
                <a:cubicBezTo>
                  <a:pt x="44574" y="64368"/>
                  <a:pt x="41411" y="54397"/>
                  <a:pt x="46509" y="41523"/>
                </a:cubicBezTo>
                <a:cubicBezTo>
                  <a:pt x="54285" y="39105"/>
                  <a:pt x="72182" y="51569"/>
                  <a:pt x="72182" y="51569"/>
                </a:cubicBezTo>
                <a:cubicBezTo>
                  <a:pt x="79623" y="49485"/>
                  <a:pt x="87623" y="48406"/>
                  <a:pt x="95548" y="48406"/>
                </a:cubicBezTo>
                <a:cubicBezTo>
                  <a:pt x="103473" y="48406"/>
                  <a:pt x="111472" y="49485"/>
                  <a:pt x="118914" y="51569"/>
                </a:cubicBezTo>
                <a:cubicBezTo>
                  <a:pt x="118914" y="51569"/>
                  <a:pt x="136810" y="39067"/>
                  <a:pt x="144587" y="41523"/>
                </a:cubicBezTo>
                <a:cubicBezTo>
                  <a:pt x="149684" y="54434"/>
                  <a:pt x="146521" y="64368"/>
                  <a:pt x="145554" y="66787"/>
                </a:cubicBezTo>
                <a:cubicBezTo>
                  <a:pt x="151507" y="73372"/>
                  <a:pt x="155153" y="78507"/>
                  <a:pt x="155153" y="88702"/>
                </a:cubicBezTo>
                <a:cubicBezTo>
                  <a:pt x="155153" y="124606"/>
                  <a:pt x="133238" y="127471"/>
                  <a:pt x="112440" y="129815"/>
                </a:cubicBezTo>
                <a:cubicBezTo>
                  <a:pt x="115863" y="132755"/>
                  <a:pt x="118765" y="138336"/>
                  <a:pt x="118765" y="147079"/>
                </a:cubicBezTo>
                <a:cubicBezTo>
                  <a:pt x="118765" y="159618"/>
                  <a:pt x="118653" y="175133"/>
                  <a:pt x="118653" y="178184"/>
                </a:cubicBezTo>
                <a:cubicBezTo>
                  <a:pt x="118653" y="180603"/>
                  <a:pt x="120365" y="183542"/>
                  <a:pt x="125090" y="182687"/>
                </a:cubicBezTo>
                <a:cubicBezTo>
                  <a:pt x="162297" y="170334"/>
                  <a:pt x="187523" y="135024"/>
                  <a:pt x="187523" y="93762"/>
                </a:cubicBezTo>
                <a:cubicBezTo>
                  <a:pt x="187523" y="42156"/>
                  <a:pt x="145666" y="2977"/>
                  <a:pt x="94059" y="2977"/>
                </a:cubicBezTo>
                <a:close/>
                <a:moveTo>
                  <a:pt x="39142" y="131304"/>
                </a:moveTo>
                <a:cubicBezTo>
                  <a:pt x="38658" y="131676"/>
                  <a:pt x="38770" y="132531"/>
                  <a:pt x="39402" y="133238"/>
                </a:cubicBezTo>
                <a:cubicBezTo>
                  <a:pt x="39998" y="133834"/>
                  <a:pt x="40853" y="134094"/>
                  <a:pt x="41337" y="133610"/>
                </a:cubicBezTo>
                <a:cubicBezTo>
                  <a:pt x="41821" y="133238"/>
                  <a:pt x="41709" y="132383"/>
                  <a:pt x="41077" y="131676"/>
                </a:cubicBezTo>
                <a:cubicBezTo>
                  <a:pt x="40481" y="131080"/>
                  <a:pt x="39625" y="130820"/>
                  <a:pt x="39142" y="131304"/>
                </a:cubicBezTo>
                <a:close/>
                <a:moveTo>
                  <a:pt x="35123" y="128290"/>
                </a:moveTo>
                <a:cubicBezTo>
                  <a:pt x="34863" y="128774"/>
                  <a:pt x="35235" y="129369"/>
                  <a:pt x="35979" y="129741"/>
                </a:cubicBezTo>
                <a:cubicBezTo>
                  <a:pt x="36575" y="130113"/>
                  <a:pt x="37319" y="130001"/>
                  <a:pt x="37579" y="129480"/>
                </a:cubicBezTo>
                <a:cubicBezTo>
                  <a:pt x="37840" y="128997"/>
                  <a:pt x="37467" y="128401"/>
                  <a:pt x="36723" y="128029"/>
                </a:cubicBezTo>
                <a:cubicBezTo>
                  <a:pt x="35979" y="127806"/>
                  <a:pt x="35384" y="127918"/>
                  <a:pt x="35123" y="128290"/>
                </a:cubicBezTo>
                <a:close/>
                <a:moveTo>
                  <a:pt x="47179" y="141536"/>
                </a:moveTo>
                <a:cubicBezTo>
                  <a:pt x="46583" y="142019"/>
                  <a:pt x="46806" y="143135"/>
                  <a:pt x="47662" y="143842"/>
                </a:cubicBezTo>
                <a:cubicBezTo>
                  <a:pt x="48518" y="144698"/>
                  <a:pt x="49597" y="144810"/>
                  <a:pt x="50081" y="144214"/>
                </a:cubicBezTo>
                <a:cubicBezTo>
                  <a:pt x="50564" y="143731"/>
                  <a:pt x="50341" y="142615"/>
                  <a:pt x="49597" y="141908"/>
                </a:cubicBezTo>
                <a:cubicBezTo>
                  <a:pt x="48778" y="141052"/>
                  <a:pt x="47662" y="140940"/>
                  <a:pt x="47179" y="141536"/>
                </a:cubicBezTo>
                <a:close/>
                <a:moveTo>
                  <a:pt x="42937" y="136066"/>
                </a:moveTo>
                <a:cubicBezTo>
                  <a:pt x="42342" y="136438"/>
                  <a:pt x="42342" y="137406"/>
                  <a:pt x="42937" y="138261"/>
                </a:cubicBezTo>
                <a:cubicBezTo>
                  <a:pt x="43532" y="139117"/>
                  <a:pt x="44537" y="139489"/>
                  <a:pt x="45021" y="139117"/>
                </a:cubicBezTo>
                <a:cubicBezTo>
                  <a:pt x="45616" y="138633"/>
                  <a:pt x="45616" y="137666"/>
                  <a:pt x="45021" y="136810"/>
                </a:cubicBezTo>
                <a:cubicBezTo>
                  <a:pt x="44500" y="135954"/>
                  <a:pt x="43532" y="135582"/>
                  <a:pt x="42937" y="136066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3" name="Text 10"/>
          <p:cNvSpPr/>
          <p:nvPr/>
        </p:nvSpPr>
        <p:spPr>
          <a:xfrm>
            <a:off x="4181237" y="4171885"/>
            <a:ext cx="4181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F7FAFC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github.com/[username]/ai-tool-evaluation-mcda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581513" y="4743385"/>
            <a:ext cx="7029450" cy="571500"/>
          </a:xfrm>
          <a:custGeom>
            <a:avLst/>
            <a:gdLst/>
            <a:ahLst/>
            <a:cxnLst/>
            <a:rect l="l" t="t" r="r" b="b"/>
            <a:pathLst>
              <a:path w="7029450" h="571500">
                <a:moveTo>
                  <a:pt x="76198" y="0"/>
                </a:moveTo>
                <a:lnTo>
                  <a:pt x="6953252" y="0"/>
                </a:lnTo>
                <a:cubicBezTo>
                  <a:pt x="6995335" y="0"/>
                  <a:pt x="7029450" y="34115"/>
                  <a:pt x="7029450" y="76198"/>
                </a:cubicBezTo>
                <a:lnTo>
                  <a:pt x="7029450" y="495302"/>
                </a:lnTo>
                <a:cubicBezTo>
                  <a:pt x="7029450" y="537385"/>
                  <a:pt x="6995335" y="571500"/>
                  <a:pt x="695325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2838688" y="4895785"/>
            <a:ext cx="6515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Available for Business Analysis, Operations Analysis, and Data Analytics roles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3868638" y="5619685"/>
            <a:ext cx="445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7FAFC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Client: Africa Trade Desk (ATD) | Timeline: April–September 2025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D9770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BUSINESS PROBLEM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Challenge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295400"/>
            <a:ext cx="5600700" cy="1466850"/>
          </a:xfrm>
          <a:custGeom>
            <a:avLst/>
            <a:gdLst/>
            <a:ahLst/>
            <a:cxnLst/>
            <a:rect l="l" t="t" r="r" b="b"/>
            <a:pathLst>
              <a:path w="5600700" h="1466850">
                <a:moveTo>
                  <a:pt x="38100" y="0"/>
                </a:moveTo>
                <a:lnTo>
                  <a:pt x="5524497" y="0"/>
                </a:lnTo>
                <a:cubicBezTo>
                  <a:pt x="5566555" y="0"/>
                  <a:pt x="5600700" y="34145"/>
                  <a:pt x="5600700" y="76203"/>
                </a:cubicBezTo>
                <a:lnTo>
                  <a:pt x="5600700" y="1390647"/>
                </a:lnTo>
                <a:cubicBezTo>
                  <a:pt x="5600700" y="1432705"/>
                  <a:pt x="5566555" y="1466850"/>
                  <a:pt x="5524497" y="1466850"/>
                </a:cubicBez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400050" y="1295400"/>
            <a:ext cx="38100" cy="1466850"/>
          </a:xfrm>
          <a:custGeom>
            <a:avLst/>
            <a:gdLst/>
            <a:ahLst/>
            <a:cxnLst/>
            <a:rect l="l" t="t" r="r" b="b"/>
            <a:pathLst>
              <a:path w="38100" h="1466850">
                <a:moveTo>
                  <a:pt x="38100" y="0"/>
                </a:moveTo>
                <a:lnTo>
                  <a:pt x="38100" y="0"/>
                </a:lnTo>
                <a:lnTo>
                  <a:pt x="38100" y="1466850"/>
                </a:ln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6" name="Shape 4"/>
          <p:cNvSpPr/>
          <p:nvPr/>
        </p:nvSpPr>
        <p:spPr>
          <a:xfrm>
            <a:off x="609600" y="1485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42950" y="16192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8" name="Text 6"/>
          <p:cNvSpPr/>
          <p:nvPr/>
        </p:nvSpPr>
        <p:spPr>
          <a:xfrm>
            <a:off x="1219200" y="1485900"/>
            <a:ext cx="4686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Decision Paralysis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19200" y="1828800"/>
            <a:ext cx="46672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Africa Trade Desk (ATD) facilitates Canada–Africa trade for SMEs but faced overwhelming choice: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2D3748"/>
                </a:solidFill>
                <a:highlight>
                  <a:srgbClr val="D97706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65+ AI logistics tools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on the market with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 evaluation framework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to guide selection.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00050" y="2914650"/>
            <a:ext cx="5600700" cy="1219200"/>
          </a:xfrm>
          <a:custGeom>
            <a:avLst/>
            <a:gdLst/>
            <a:ahLst/>
            <a:cxnLst/>
            <a:rect l="l" t="t" r="r" b="b"/>
            <a:pathLst>
              <a:path w="5600700" h="1219200">
                <a:moveTo>
                  <a:pt x="38100" y="0"/>
                </a:moveTo>
                <a:lnTo>
                  <a:pt x="5524500" y="0"/>
                </a:lnTo>
                <a:cubicBezTo>
                  <a:pt x="5566556" y="0"/>
                  <a:pt x="5600700" y="34144"/>
                  <a:pt x="5600700" y="76200"/>
                </a:cubicBezTo>
                <a:lnTo>
                  <a:pt x="5600700" y="1143000"/>
                </a:lnTo>
                <a:cubicBezTo>
                  <a:pt x="5600700" y="1185056"/>
                  <a:pt x="5566556" y="1219200"/>
                  <a:pt x="5524500" y="1219200"/>
                </a:cubicBezTo>
                <a:lnTo>
                  <a:pt x="38100" y="1219200"/>
                </a:lnTo>
                <a:cubicBezTo>
                  <a:pt x="17072" y="1219200"/>
                  <a:pt x="0" y="1202128"/>
                  <a:pt x="0" y="1181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400050" y="2914650"/>
            <a:ext cx="38100" cy="1219200"/>
          </a:xfrm>
          <a:custGeom>
            <a:avLst/>
            <a:gdLst/>
            <a:ahLst/>
            <a:cxnLst/>
            <a:rect l="l" t="t" r="r" b="b"/>
            <a:pathLst>
              <a:path w="38100" h="1219200">
                <a:moveTo>
                  <a:pt x="38100" y="0"/>
                </a:moveTo>
                <a:lnTo>
                  <a:pt x="38100" y="0"/>
                </a:lnTo>
                <a:lnTo>
                  <a:pt x="38100" y="1219200"/>
                </a:lnTo>
                <a:lnTo>
                  <a:pt x="38100" y="1219200"/>
                </a:lnTo>
                <a:cubicBezTo>
                  <a:pt x="17072" y="1219200"/>
                  <a:pt x="0" y="1202128"/>
                  <a:pt x="0" y="1181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12" name="Shape 10"/>
          <p:cNvSpPr/>
          <p:nvPr/>
        </p:nvSpPr>
        <p:spPr>
          <a:xfrm>
            <a:off x="609600" y="3105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6FA5">
              <a:alpha val="1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719138" y="323850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14" name="Text 12"/>
          <p:cNvSpPr/>
          <p:nvPr/>
        </p:nvSpPr>
        <p:spPr>
          <a:xfrm>
            <a:off x="1219200" y="3105150"/>
            <a:ext cx="4686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Resource Constraints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19200" y="3448050"/>
            <a:ext cx="4667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Small teams of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2D3748"/>
                </a:solidFill>
                <a:highlight>
                  <a:srgbClr val="4A6FA5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1-5 users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with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 IT support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required "AI-First" solutions—not AI-assisted tools that demand technical expertise.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0050" y="4286250"/>
            <a:ext cx="5600700" cy="1466850"/>
          </a:xfrm>
          <a:custGeom>
            <a:avLst/>
            <a:gdLst/>
            <a:ahLst/>
            <a:cxnLst/>
            <a:rect l="l" t="t" r="r" b="b"/>
            <a:pathLst>
              <a:path w="5600700" h="1466850">
                <a:moveTo>
                  <a:pt x="38100" y="0"/>
                </a:moveTo>
                <a:lnTo>
                  <a:pt x="5524497" y="0"/>
                </a:lnTo>
                <a:cubicBezTo>
                  <a:pt x="5566555" y="0"/>
                  <a:pt x="5600700" y="34145"/>
                  <a:pt x="5600700" y="76203"/>
                </a:cubicBezTo>
                <a:lnTo>
                  <a:pt x="5600700" y="1390647"/>
                </a:lnTo>
                <a:cubicBezTo>
                  <a:pt x="5600700" y="1432705"/>
                  <a:pt x="5566555" y="1466850"/>
                  <a:pt x="5524497" y="1466850"/>
                </a:cubicBez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400050" y="4286250"/>
            <a:ext cx="38100" cy="1466850"/>
          </a:xfrm>
          <a:custGeom>
            <a:avLst/>
            <a:gdLst/>
            <a:ahLst/>
            <a:cxnLst/>
            <a:rect l="l" t="t" r="r" b="b"/>
            <a:pathLst>
              <a:path w="38100" h="1466850">
                <a:moveTo>
                  <a:pt x="38100" y="0"/>
                </a:moveTo>
                <a:lnTo>
                  <a:pt x="38100" y="0"/>
                </a:lnTo>
                <a:lnTo>
                  <a:pt x="38100" y="1466850"/>
                </a:ln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18" name="Shape 16"/>
          <p:cNvSpPr/>
          <p:nvPr/>
        </p:nvSpPr>
        <p:spPr>
          <a:xfrm>
            <a:off x="609600" y="44767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731044" y="46101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7156" y="35719"/>
                </a:moveTo>
                <a:cubicBezTo>
                  <a:pt x="73335" y="35719"/>
                  <a:pt x="42714" y="49113"/>
                  <a:pt x="20203" y="70917"/>
                </a:cubicBezTo>
                <a:cubicBezTo>
                  <a:pt x="15478" y="75493"/>
                  <a:pt x="7925" y="75381"/>
                  <a:pt x="3386" y="70656"/>
                </a:cubicBezTo>
                <a:cubicBezTo>
                  <a:pt x="-1153" y="65931"/>
                  <a:pt x="-1079" y="58378"/>
                  <a:pt x="3646" y="53839"/>
                </a:cubicBezTo>
                <a:cubicBezTo>
                  <a:pt x="30398" y="27868"/>
                  <a:pt x="66935" y="11906"/>
                  <a:pt x="107156" y="11906"/>
                </a:cubicBezTo>
                <a:cubicBezTo>
                  <a:pt x="147377" y="11906"/>
                  <a:pt x="183914" y="27868"/>
                  <a:pt x="210703" y="53839"/>
                </a:cubicBezTo>
                <a:cubicBezTo>
                  <a:pt x="215429" y="58415"/>
                  <a:pt x="215540" y="65968"/>
                  <a:pt x="210964" y="70656"/>
                </a:cubicBezTo>
                <a:cubicBezTo>
                  <a:pt x="206387" y="75344"/>
                  <a:pt x="198834" y="75493"/>
                  <a:pt x="194146" y="70917"/>
                </a:cubicBezTo>
                <a:cubicBezTo>
                  <a:pt x="171599" y="49113"/>
                  <a:pt x="140977" y="35719"/>
                  <a:pt x="107156" y="35719"/>
                </a:cubicBezTo>
                <a:close/>
                <a:moveTo>
                  <a:pt x="89297" y="160734"/>
                </a:moveTo>
                <a:cubicBezTo>
                  <a:pt x="89297" y="150878"/>
                  <a:pt x="97299" y="142875"/>
                  <a:pt x="107156" y="142875"/>
                </a:cubicBezTo>
                <a:cubicBezTo>
                  <a:pt x="117013" y="142875"/>
                  <a:pt x="125016" y="150878"/>
                  <a:pt x="125016" y="160734"/>
                </a:cubicBezTo>
                <a:cubicBezTo>
                  <a:pt x="125016" y="170591"/>
                  <a:pt x="117013" y="178594"/>
                  <a:pt x="107156" y="178594"/>
                </a:cubicBezTo>
                <a:cubicBezTo>
                  <a:pt x="97299" y="178594"/>
                  <a:pt x="89297" y="170591"/>
                  <a:pt x="89297" y="160734"/>
                </a:cubicBezTo>
                <a:close/>
                <a:moveTo>
                  <a:pt x="62508" y="121369"/>
                </a:moveTo>
                <a:cubicBezTo>
                  <a:pt x="58155" y="126318"/>
                  <a:pt x="50639" y="126764"/>
                  <a:pt x="45690" y="122411"/>
                </a:cubicBezTo>
                <a:cubicBezTo>
                  <a:pt x="40742" y="118058"/>
                  <a:pt x="40295" y="110542"/>
                  <a:pt x="44648" y="105594"/>
                </a:cubicBezTo>
                <a:cubicBezTo>
                  <a:pt x="59903" y="88329"/>
                  <a:pt x="82265" y="77391"/>
                  <a:pt x="107156" y="77391"/>
                </a:cubicBezTo>
                <a:cubicBezTo>
                  <a:pt x="132048" y="77391"/>
                  <a:pt x="154409" y="88329"/>
                  <a:pt x="169664" y="105594"/>
                </a:cubicBezTo>
                <a:cubicBezTo>
                  <a:pt x="174017" y="110542"/>
                  <a:pt x="173534" y="118058"/>
                  <a:pt x="168622" y="122411"/>
                </a:cubicBezTo>
                <a:cubicBezTo>
                  <a:pt x="163711" y="126764"/>
                  <a:pt x="156158" y="126281"/>
                  <a:pt x="151805" y="121369"/>
                </a:cubicBezTo>
                <a:cubicBezTo>
                  <a:pt x="140866" y="108979"/>
                  <a:pt x="124941" y="101203"/>
                  <a:pt x="107156" y="101203"/>
                </a:cubicBezTo>
                <a:cubicBezTo>
                  <a:pt x="89371" y="101203"/>
                  <a:pt x="73447" y="108979"/>
                  <a:pt x="62508" y="121369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20" name="Text 18"/>
          <p:cNvSpPr/>
          <p:nvPr/>
        </p:nvSpPr>
        <p:spPr>
          <a:xfrm>
            <a:off x="1219200" y="4476750"/>
            <a:ext cx="4686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Infrastructure Barriers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19200" y="4819650"/>
            <a:ext cx="46672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Operating in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low-infrastructure environments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(Ghana, Nigeria, Kenya) with connectivity issues demanded mobile-first, offline-capable solutions.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191250" y="1295400"/>
            <a:ext cx="5619750" cy="2438400"/>
          </a:xfrm>
          <a:custGeom>
            <a:avLst/>
            <a:gdLst/>
            <a:ahLst/>
            <a:cxnLst/>
            <a:rect l="l" t="t" r="r" b="b"/>
            <a:pathLst>
              <a:path w="5619750" h="2438400">
                <a:moveTo>
                  <a:pt x="76200" y="0"/>
                </a:moveTo>
                <a:lnTo>
                  <a:pt x="5543550" y="0"/>
                </a:lnTo>
                <a:cubicBezTo>
                  <a:pt x="5585606" y="0"/>
                  <a:pt x="5619750" y="34144"/>
                  <a:pt x="5619750" y="76200"/>
                </a:cubicBezTo>
                <a:lnTo>
                  <a:pt x="5619750" y="2362200"/>
                </a:lnTo>
                <a:cubicBezTo>
                  <a:pt x="5619750" y="2404256"/>
                  <a:pt x="5585606" y="2438400"/>
                  <a:pt x="5543550" y="2438400"/>
                </a:cubicBezTo>
                <a:lnTo>
                  <a:pt x="76200" y="2438400"/>
                </a:lnTo>
                <a:cubicBezTo>
                  <a:pt x="34144" y="2438400"/>
                  <a:pt x="0" y="2404256"/>
                  <a:pt x="0" y="2362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rotWithShape="1" flip="none">
            <a:gsLst>
              <a:gs pos="0">
                <a:srgbClr val="1E3A5F"/>
              </a:gs>
              <a:gs pos="100000">
                <a:srgbClr val="4A6FA5"/>
              </a:gs>
            </a:gsLst>
            <a:lin ang="2700000" scaled="1"/>
          </a:gra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6457950" y="1533466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221730" y="0"/>
                  <a:pt x="285750" y="64020"/>
                  <a:pt x="285750" y="142875"/>
                </a:cubicBezTo>
                <a:cubicBezTo>
                  <a:pt x="285750" y="221730"/>
                  <a:pt x="221730" y="285750"/>
                  <a:pt x="142875" y="285750"/>
                </a:cubicBezTo>
                <a:cubicBezTo>
                  <a:pt x="64020" y="285750"/>
                  <a:pt x="0" y="221730"/>
                  <a:pt x="0" y="142875"/>
                </a:cubicBezTo>
                <a:cubicBezTo>
                  <a:pt x="0" y="64020"/>
                  <a:pt x="64020" y="0"/>
                  <a:pt x="142875" y="0"/>
                </a:cubicBezTo>
                <a:close/>
                <a:moveTo>
                  <a:pt x="129480" y="66973"/>
                </a:moveTo>
                <a:lnTo>
                  <a:pt x="129480" y="142875"/>
                </a:lnTo>
                <a:cubicBezTo>
                  <a:pt x="129480" y="147340"/>
                  <a:pt x="131713" y="151526"/>
                  <a:pt x="135452" y="154037"/>
                </a:cubicBezTo>
                <a:lnTo>
                  <a:pt x="189030" y="189756"/>
                </a:lnTo>
                <a:cubicBezTo>
                  <a:pt x="195169" y="193886"/>
                  <a:pt x="203485" y="192212"/>
                  <a:pt x="207615" y="186017"/>
                </a:cubicBezTo>
                <a:cubicBezTo>
                  <a:pt x="211745" y="179822"/>
                  <a:pt x="210071" y="171562"/>
                  <a:pt x="203876" y="167432"/>
                </a:cubicBezTo>
                <a:lnTo>
                  <a:pt x="156270" y="135731"/>
                </a:lnTo>
                <a:lnTo>
                  <a:pt x="156270" y="66973"/>
                </a:lnTo>
                <a:cubicBezTo>
                  <a:pt x="156270" y="59550"/>
                  <a:pt x="150298" y="53578"/>
                  <a:pt x="142875" y="53578"/>
                </a:cubicBezTo>
                <a:cubicBezTo>
                  <a:pt x="135452" y="53578"/>
                  <a:pt x="129480" y="59550"/>
                  <a:pt x="129480" y="66973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4" name="Text 22"/>
          <p:cNvSpPr/>
          <p:nvPr/>
        </p:nvSpPr>
        <p:spPr>
          <a:xfrm>
            <a:off x="6891338" y="1524000"/>
            <a:ext cx="20288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Operational Impact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276975" y="2133541"/>
            <a:ext cx="54483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00" b="1" dirty="0">
                <a:solidFill>
                  <a:srgbClr val="D9770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3-5 Days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372225" y="2781241"/>
            <a:ext cx="525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FFFFFF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Average Customs Delays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381750" y="3124141"/>
            <a:ext cx="5238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Due to manual paperwork processing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91250" y="3886141"/>
            <a:ext cx="5619750" cy="2590800"/>
          </a:xfrm>
          <a:custGeom>
            <a:avLst/>
            <a:gdLst/>
            <a:ahLst/>
            <a:cxnLst/>
            <a:rect l="l" t="t" r="r" b="b"/>
            <a:pathLst>
              <a:path w="5619750" h="2590800">
                <a:moveTo>
                  <a:pt x="76195" y="0"/>
                </a:moveTo>
                <a:lnTo>
                  <a:pt x="5543555" y="0"/>
                </a:lnTo>
                <a:cubicBezTo>
                  <a:pt x="5585608" y="0"/>
                  <a:pt x="5619750" y="34142"/>
                  <a:pt x="5619750" y="76195"/>
                </a:cubicBezTo>
                <a:lnTo>
                  <a:pt x="5619750" y="2514605"/>
                </a:lnTo>
                <a:cubicBezTo>
                  <a:pt x="5619750" y="2556686"/>
                  <a:pt x="5585636" y="2590800"/>
                  <a:pt x="5543555" y="2590800"/>
                </a:cubicBezTo>
                <a:lnTo>
                  <a:pt x="76195" y="2590800"/>
                </a:lnTo>
                <a:cubicBezTo>
                  <a:pt x="34142" y="2590800"/>
                  <a:pt x="0" y="2556658"/>
                  <a:pt x="0" y="251460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29" name="Shape 27"/>
          <p:cNvSpPr/>
          <p:nvPr/>
        </p:nvSpPr>
        <p:spPr>
          <a:xfrm>
            <a:off x="6381750" y="407664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0" name="Shape 28"/>
          <p:cNvSpPr/>
          <p:nvPr/>
        </p:nvSpPr>
        <p:spPr>
          <a:xfrm>
            <a:off x="6505575" y="419094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46961" y="73819"/>
                  <a:pt x="30956" y="57814"/>
                  <a:pt x="30956" y="38100"/>
                </a:cubicBezTo>
                <a:cubicBezTo>
                  <a:pt x="30956" y="18386"/>
                  <a:pt x="46961" y="2381"/>
                  <a:pt x="66675" y="2381"/>
                </a:cubicBezTo>
                <a:cubicBezTo>
                  <a:pt x="86389" y="2381"/>
                  <a:pt x="102394" y="18386"/>
                  <a:pt x="102394" y="38100"/>
                </a:cubicBezTo>
                <a:cubicBezTo>
                  <a:pt x="102394" y="57814"/>
                  <a:pt x="86389" y="73819"/>
                  <a:pt x="66675" y="73819"/>
                </a:cubicBezTo>
                <a:close/>
                <a:moveTo>
                  <a:pt x="57596" y="90488"/>
                </a:moveTo>
                <a:lnTo>
                  <a:pt x="75754" y="90488"/>
                </a:lnTo>
                <a:cubicBezTo>
                  <a:pt x="78641" y="90488"/>
                  <a:pt x="80962" y="92809"/>
                  <a:pt x="80962" y="95696"/>
                </a:cubicBezTo>
                <a:cubicBezTo>
                  <a:pt x="80962" y="96947"/>
                  <a:pt x="80516" y="98137"/>
                  <a:pt x="79712" y="99090"/>
                </a:cubicBezTo>
                <a:lnTo>
                  <a:pt x="71557" y="108615"/>
                </a:lnTo>
                <a:lnTo>
                  <a:pt x="80784" y="142875"/>
                </a:lnTo>
                <a:lnTo>
                  <a:pt x="80962" y="142875"/>
                </a:lnTo>
                <a:lnTo>
                  <a:pt x="91261" y="101650"/>
                </a:lnTo>
                <a:cubicBezTo>
                  <a:pt x="91916" y="99060"/>
                  <a:pt x="94565" y="97482"/>
                  <a:pt x="97066" y="98435"/>
                </a:cubicBezTo>
                <a:cubicBezTo>
                  <a:pt x="115491" y="105460"/>
                  <a:pt x="128588" y="123319"/>
                  <a:pt x="128588" y="144214"/>
                </a:cubicBezTo>
                <a:cubicBezTo>
                  <a:pt x="128588" y="148709"/>
                  <a:pt x="124926" y="152370"/>
                  <a:pt x="120432" y="152370"/>
                </a:cubicBezTo>
                <a:lnTo>
                  <a:pt x="12918" y="152400"/>
                </a:lnTo>
                <a:cubicBezTo>
                  <a:pt x="8424" y="152400"/>
                  <a:pt x="4763" y="148739"/>
                  <a:pt x="4763" y="144244"/>
                </a:cubicBezTo>
                <a:cubicBezTo>
                  <a:pt x="4763" y="123349"/>
                  <a:pt x="17859" y="105489"/>
                  <a:pt x="36284" y="98465"/>
                </a:cubicBezTo>
                <a:cubicBezTo>
                  <a:pt x="38785" y="97512"/>
                  <a:pt x="41434" y="99090"/>
                  <a:pt x="42089" y="101679"/>
                </a:cubicBezTo>
                <a:lnTo>
                  <a:pt x="52388" y="142905"/>
                </a:lnTo>
                <a:lnTo>
                  <a:pt x="52566" y="142905"/>
                </a:lnTo>
                <a:lnTo>
                  <a:pt x="61793" y="108645"/>
                </a:lnTo>
                <a:lnTo>
                  <a:pt x="53638" y="99120"/>
                </a:lnTo>
                <a:cubicBezTo>
                  <a:pt x="52834" y="98167"/>
                  <a:pt x="52388" y="96976"/>
                  <a:pt x="52388" y="95726"/>
                </a:cubicBezTo>
                <a:cubicBezTo>
                  <a:pt x="52388" y="92839"/>
                  <a:pt x="54709" y="90517"/>
                  <a:pt x="57596" y="9051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6877050" y="4133791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My Role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81750" y="468624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3" name="Text 31"/>
          <p:cNvSpPr/>
          <p:nvPr/>
        </p:nvSpPr>
        <p:spPr>
          <a:xfrm>
            <a:off x="6572250" y="4613851"/>
            <a:ext cx="1577221" cy="217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Lead Business Analyst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81750" y="502914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35" name="Text 33"/>
          <p:cNvSpPr/>
          <p:nvPr/>
        </p:nvSpPr>
        <p:spPr>
          <a:xfrm>
            <a:off x="6572250" y="4956751"/>
            <a:ext cx="925532" cy="217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Analyst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81750" y="5337751"/>
            <a:ext cx="5238750" cy="7620"/>
          </a:xfrm>
          <a:custGeom>
            <a:avLst/>
            <a:gdLst/>
            <a:ahLst/>
            <a:cxnLst/>
            <a:rect l="l" t="t" r="r" b="b"/>
            <a:pathLst>
              <a:path w="5238750" h="7620">
                <a:moveTo>
                  <a:pt x="0" y="0"/>
                </a:moveTo>
                <a:lnTo>
                  <a:pt x="5238750" y="0"/>
                </a:lnTo>
                <a:lnTo>
                  <a:pt x="52387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37" name="Text 35"/>
          <p:cNvSpPr/>
          <p:nvPr/>
        </p:nvSpPr>
        <p:spPr>
          <a:xfrm>
            <a:off x="6381750" y="5493961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D374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Responsible for end-to-end evaluation framework design, stakeholder engagement, technical implementation, and strategic recommendations.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D9770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REQUIREMENTS ELICITATION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Stakeholder Engagement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811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Proof of Business Analysis Skills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600200"/>
            <a:ext cx="11430000" cy="2962275"/>
          </a:xfrm>
          <a:custGeom>
            <a:avLst/>
            <a:gdLst/>
            <a:ahLst/>
            <a:cxnLst/>
            <a:rect l="l" t="t" r="r" b="b"/>
            <a:pathLst>
              <a:path w="11430000" h="2962275">
                <a:moveTo>
                  <a:pt x="76190" y="0"/>
                </a:moveTo>
                <a:lnTo>
                  <a:pt x="11353810" y="0"/>
                </a:lnTo>
                <a:cubicBezTo>
                  <a:pt x="11395861" y="0"/>
                  <a:pt x="11430000" y="34139"/>
                  <a:pt x="11430000" y="76190"/>
                </a:cubicBezTo>
                <a:lnTo>
                  <a:pt x="11430000" y="2886085"/>
                </a:lnTo>
                <a:cubicBezTo>
                  <a:pt x="11430000" y="2928164"/>
                  <a:pt x="11395889" y="2962275"/>
                  <a:pt x="11353810" y="2962275"/>
                </a:cubicBezTo>
                <a:lnTo>
                  <a:pt x="76190" y="2962275"/>
                </a:lnTo>
                <a:cubicBezTo>
                  <a:pt x="34139" y="2962275"/>
                  <a:pt x="0" y="2928136"/>
                  <a:pt x="0" y="2886085"/>
                </a:cubicBezTo>
                <a:lnTo>
                  <a:pt x="0" y="76190"/>
                </a:lnTo>
                <a:cubicBezTo>
                  <a:pt x="0" y="34111"/>
                  <a:pt x="34111" y="0"/>
                  <a:pt x="7619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81000" y="1600200"/>
            <a:ext cx="11430000" cy="571500"/>
          </a:xfrm>
          <a:custGeom>
            <a:avLst/>
            <a:gdLst/>
            <a:ahLst/>
            <a:cxnLst/>
            <a:rect l="l" t="t" r="r" b="b"/>
            <a:pathLst>
              <a:path w="11430000" h="571500">
                <a:moveTo>
                  <a:pt x="0" y="0"/>
                </a:moveTo>
                <a:lnTo>
                  <a:pt x="11430000" y="0"/>
                </a:lnTo>
                <a:lnTo>
                  <a:pt x="11430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7" name="Shape 5"/>
          <p:cNvSpPr/>
          <p:nvPr/>
        </p:nvSpPr>
        <p:spPr>
          <a:xfrm>
            <a:off x="533400" y="179070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8" name="Text 6"/>
          <p:cNvSpPr/>
          <p:nvPr/>
        </p:nvSpPr>
        <p:spPr>
          <a:xfrm>
            <a:off x="771525" y="1752600"/>
            <a:ext cx="10982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Stakeholders &amp; Requirements</a:t>
            </a:r>
            <a:endParaRPr lang="en-US" sz="1600" dirty="0"/>
          </a:p>
        </p:txBody>
      </p:sp>
      <p:graphicFrame>
        <p:nvGraphicFramePr>
          <p:cNvPr id="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33400" y="2324100"/>
          <a:ext cx="11125200" cy="2781300"/>
        </p:xfrm>
        <a:graphic>
          <a:graphicData uri="http://schemas.openxmlformats.org/drawingml/2006/table">
            <a:tbl>
              <a:tblPr/>
              <a:tblGrid>
                <a:gridCol w="3914775"/>
                <a:gridCol w="3552825"/>
                <a:gridCol w="3657600"/>
              </a:tblGrid>
              <a:tr h="927100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Stakeholder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Role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Key Requirement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92710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Susan Namulindwa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Trade Enablement Lead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"AI-First" operations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SME-friendly pricing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92710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Victoria Schorr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Operations Lead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Customs automation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Mobile-first tools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" name="Shape 7"/>
          <p:cNvSpPr/>
          <p:nvPr/>
        </p:nvSpPr>
        <p:spPr>
          <a:xfrm>
            <a:off x="381000" y="4732020"/>
            <a:ext cx="2743200" cy="1638300"/>
          </a:xfrm>
          <a:custGeom>
            <a:avLst/>
            <a:gdLst/>
            <a:ahLst/>
            <a:cxnLst/>
            <a:rect l="l" t="t" r="r" b="b"/>
            <a:pathLst>
              <a:path w="2743200" h="16383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1562103"/>
                </a:lnTo>
                <a:cubicBezTo>
                  <a:pt x="2743200" y="1604185"/>
                  <a:pt x="2709085" y="1638300"/>
                  <a:pt x="2667003" y="1638300"/>
                </a:cubicBezTo>
                <a:lnTo>
                  <a:pt x="76197" y="1638300"/>
                </a:lnTo>
                <a:cubicBezTo>
                  <a:pt x="34115" y="1638300"/>
                  <a:pt x="0" y="1604185"/>
                  <a:pt x="0" y="1562103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381000" y="4732020"/>
            <a:ext cx="2743200" cy="38100"/>
          </a:xfrm>
          <a:custGeom>
            <a:avLst/>
            <a:gdLst/>
            <a:ahLst/>
            <a:cxnLst/>
            <a:rect l="l" t="t" r="r" b="b"/>
            <a:pathLst>
              <a:path w="2743200" h="381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2" name="Shape 9"/>
          <p:cNvSpPr/>
          <p:nvPr/>
        </p:nvSpPr>
        <p:spPr>
          <a:xfrm>
            <a:off x="533400" y="490347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666750" y="503682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1438" y="23812"/>
                </a:moveTo>
                <a:cubicBezTo>
                  <a:pt x="71438" y="17227"/>
                  <a:pt x="76758" y="11906"/>
                  <a:pt x="83344" y="11906"/>
                </a:cubicBezTo>
                <a:lnTo>
                  <a:pt x="107156" y="11906"/>
                </a:lnTo>
                <a:cubicBezTo>
                  <a:pt x="113742" y="11906"/>
                  <a:pt x="119063" y="17227"/>
                  <a:pt x="119063" y="23812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104180" y="59531"/>
                </a:lnTo>
                <a:lnTo>
                  <a:pt x="104180" y="83344"/>
                </a:lnTo>
                <a:lnTo>
                  <a:pt x="148828" y="83344"/>
                </a:lnTo>
                <a:cubicBezTo>
                  <a:pt x="163637" y="83344"/>
                  <a:pt x="175617" y="95324"/>
                  <a:pt x="175617" y="110133"/>
                </a:cubicBezTo>
                <a:lnTo>
                  <a:pt x="175617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lnTo>
                  <a:pt x="190500" y="166688"/>
                </a:lnTo>
                <a:cubicBezTo>
                  <a:pt x="190500" y="173273"/>
                  <a:pt x="185179" y="178594"/>
                  <a:pt x="178594" y="178594"/>
                </a:cubicBezTo>
                <a:lnTo>
                  <a:pt x="154781" y="178594"/>
                </a:lnTo>
                <a:cubicBezTo>
                  <a:pt x="148196" y="178594"/>
                  <a:pt x="142875" y="173273"/>
                  <a:pt x="142875" y="166688"/>
                </a:cubicBezTo>
                <a:lnTo>
                  <a:pt x="142875" y="142875"/>
                </a:lnTo>
                <a:cubicBezTo>
                  <a:pt x="142875" y="136289"/>
                  <a:pt x="148196" y="130969"/>
                  <a:pt x="154781" y="130969"/>
                </a:cubicBezTo>
                <a:lnTo>
                  <a:pt x="157758" y="130969"/>
                </a:lnTo>
                <a:lnTo>
                  <a:pt x="157758" y="110133"/>
                </a:lnTo>
                <a:cubicBezTo>
                  <a:pt x="157758" y="105184"/>
                  <a:pt x="153777" y="101203"/>
                  <a:pt x="148828" y="101203"/>
                </a:cubicBezTo>
                <a:lnTo>
                  <a:pt x="104180" y="101203"/>
                </a:lnTo>
                <a:lnTo>
                  <a:pt x="104180" y="130969"/>
                </a:lnTo>
                <a:lnTo>
                  <a:pt x="107156" y="130969"/>
                </a:lnTo>
                <a:cubicBezTo>
                  <a:pt x="113742" y="130969"/>
                  <a:pt x="119063" y="136289"/>
                  <a:pt x="119063" y="142875"/>
                </a:cubicBezTo>
                <a:lnTo>
                  <a:pt x="119063" y="166688"/>
                </a:lnTo>
                <a:cubicBezTo>
                  <a:pt x="119063" y="173273"/>
                  <a:pt x="113742" y="178594"/>
                  <a:pt x="107156" y="178594"/>
                </a:cubicBezTo>
                <a:lnTo>
                  <a:pt x="83344" y="178594"/>
                </a:lnTo>
                <a:cubicBezTo>
                  <a:pt x="76758" y="178594"/>
                  <a:pt x="71438" y="173273"/>
                  <a:pt x="71438" y="166688"/>
                </a:cubicBezTo>
                <a:lnTo>
                  <a:pt x="71438" y="142875"/>
                </a:lnTo>
                <a:cubicBezTo>
                  <a:pt x="71438" y="136289"/>
                  <a:pt x="76758" y="130969"/>
                  <a:pt x="83344" y="130969"/>
                </a:cubicBezTo>
                <a:lnTo>
                  <a:pt x="86320" y="130969"/>
                </a:lnTo>
                <a:lnTo>
                  <a:pt x="86320" y="101203"/>
                </a:lnTo>
                <a:lnTo>
                  <a:pt x="41672" y="101203"/>
                </a:lnTo>
                <a:cubicBezTo>
                  <a:pt x="36723" y="101203"/>
                  <a:pt x="32742" y="105184"/>
                  <a:pt x="32742" y="110133"/>
                </a:cubicBezTo>
                <a:lnTo>
                  <a:pt x="32742" y="130969"/>
                </a:lnTo>
                <a:lnTo>
                  <a:pt x="35719" y="130969"/>
                </a:lnTo>
                <a:cubicBezTo>
                  <a:pt x="42304" y="130969"/>
                  <a:pt x="47625" y="136289"/>
                  <a:pt x="47625" y="142875"/>
                </a:cubicBezTo>
                <a:lnTo>
                  <a:pt x="47625" y="166688"/>
                </a:lnTo>
                <a:cubicBezTo>
                  <a:pt x="47625" y="173273"/>
                  <a:pt x="42304" y="178594"/>
                  <a:pt x="35719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42875"/>
                </a:lnTo>
                <a:cubicBezTo>
                  <a:pt x="0" y="136289"/>
                  <a:pt x="5321" y="130969"/>
                  <a:pt x="11906" y="130969"/>
                </a:cubicBezTo>
                <a:lnTo>
                  <a:pt x="14883" y="130969"/>
                </a:lnTo>
                <a:lnTo>
                  <a:pt x="14883" y="110133"/>
                </a:lnTo>
                <a:cubicBezTo>
                  <a:pt x="14883" y="95324"/>
                  <a:pt x="26863" y="83344"/>
                  <a:pt x="41672" y="83344"/>
                </a:cubicBezTo>
                <a:lnTo>
                  <a:pt x="86320" y="83344"/>
                </a:lnTo>
                <a:lnTo>
                  <a:pt x="86320" y="59531"/>
                </a:lnTo>
                <a:lnTo>
                  <a:pt x="83344" y="59531"/>
                </a:lnTo>
                <a:cubicBezTo>
                  <a:pt x="76758" y="59531"/>
                  <a:pt x="71438" y="54211"/>
                  <a:pt x="71438" y="47625"/>
                </a:cubicBezTo>
                <a:lnTo>
                  <a:pt x="71438" y="23812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4" name="Text 11"/>
          <p:cNvSpPr/>
          <p:nvPr/>
        </p:nvSpPr>
        <p:spPr>
          <a:xfrm>
            <a:off x="1104900" y="4998720"/>
            <a:ext cx="1314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PCC Framework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33400" y="5474970"/>
            <a:ext cx="25146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D374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Population-Concept-Context framework for systematic requirements gathering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3276600" y="4732020"/>
            <a:ext cx="2743200" cy="1638300"/>
          </a:xfrm>
          <a:custGeom>
            <a:avLst/>
            <a:gdLst/>
            <a:ahLst/>
            <a:cxnLst/>
            <a:rect l="l" t="t" r="r" b="b"/>
            <a:pathLst>
              <a:path w="2743200" h="16383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1562103"/>
                </a:lnTo>
                <a:cubicBezTo>
                  <a:pt x="2743200" y="1604185"/>
                  <a:pt x="2709085" y="1638300"/>
                  <a:pt x="2667003" y="1638300"/>
                </a:cubicBezTo>
                <a:lnTo>
                  <a:pt x="76197" y="1638300"/>
                </a:lnTo>
                <a:cubicBezTo>
                  <a:pt x="34115" y="1638300"/>
                  <a:pt x="0" y="1604185"/>
                  <a:pt x="0" y="1562103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17" name="Shape 14"/>
          <p:cNvSpPr/>
          <p:nvPr/>
        </p:nvSpPr>
        <p:spPr>
          <a:xfrm>
            <a:off x="3276600" y="4732020"/>
            <a:ext cx="2743200" cy="38100"/>
          </a:xfrm>
          <a:custGeom>
            <a:avLst/>
            <a:gdLst/>
            <a:ahLst/>
            <a:cxnLst/>
            <a:rect l="l" t="t" r="r" b="b"/>
            <a:pathLst>
              <a:path w="2743200" h="381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18" name="Shape 15"/>
          <p:cNvSpPr/>
          <p:nvPr/>
        </p:nvSpPr>
        <p:spPr>
          <a:xfrm>
            <a:off x="3429000" y="490347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6FA5">
              <a:alpha val="10196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3550444" y="503682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42875" y="53578"/>
                </a:moveTo>
                <a:cubicBezTo>
                  <a:pt x="142875" y="89743"/>
                  <a:pt x="110877" y="119063"/>
                  <a:pt x="71438" y="119063"/>
                </a:cubicBezTo>
                <a:cubicBezTo>
                  <a:pt x="61503" y="119063"/>
                  <a:pt x="52053" y="117202"/>
                  <a:pt x="43458" y="113854"/>
                </a:cubicBezTo>
                <a:lnTo>
                  <a:pt x="13097" y="129927"/>
                </a:lnTo>
                <a:cubicBezTo>
                  <a:pt x="9637" y="131750"/>
                  <a:pt x="5395" y="131118"/>
                  <a:pt x="2604" y="128364"/>
                </a:cubicBezTo>
                <a:cubicBezTo>
                  <a:pt x="-186" y="125611"/>
                  <a:pt x="-819" y="121332"/>
                  <a:pt x="1042" y="117872"/>
                </a:cubicBezTo>
                <a:lnTo>
                  <a:pt x="14288" y="92869"/>
                </a:lnTo>
                <a:cubicBezTo>
                  <a:pt x="5321" y="81930"/>
                  <a:pt x="0" y="68312"/>
                  <a:pt x="0" y="53578"/>
                </a:cubicBezTo>
                <a:cubicBezTo>
                  <a:pt x="0" y="17413"/>
                  <a:pt x="31998" y="-11906"/>
                  <a:pt x="71438" y="-11906"/>
                </a:cubicBezTo>
                <a:cubicBezTo>
                  <a:pt x="110877" y="-11906"/>
                  <a:pt x="142875" y="17413"/>
                  <a:pt x="142875" y="53578"/>
                </a:cubicBezTo>
                <a:close/>
                <a:moveTo>
                  <a:pt x="142875" y="190500"/>
                </a:moveTo>
                <a:cubicBezTo>
                  <a:pt x="107863" y="190500"/>
                  <a:pt x="78730" y="167394"/>
                  <a:pt x="72628" y="136922"/>
                </a:cubicBezTo>
                <a:cubicBezTo>
                  <a:pt x="117277" y="136364"/>
                  <a:pt x="156083" y="104589"/>
                  <a:pt x="160362" y="61503"/>
                </a:cubicBezTo>
                <a:cubicBezTo>
                  <a:pt x="191356" y="68647"/>
                  <a:pt x="214313" y="94357"/>
                  <a:pt x="214313" y="125016"/>
                </a:cubicBezTo>
                <a:cubicBezTo>
                  <a:pt x="214313" y="139750"/>
                  <a:pt x="208992" y="153367"/>
                  <a:pt x="200025" y="164306"/>
                </a:cubicBezTo>
                <a:lnTo>
                  <a:pt x="213271" y="189309"/>
                </a:lnTo>
                <a:cubicBezTo>
                  <a:pt x="215094" y="192770"/>
                  <a:pt x="214461" y="197011"/>
                  <a:pt x="211708" y="199802"/>
                </a:cubicBezTo>
                <a:cubicBezTo>
                  <a:pt x="208955" y="202592"/>
                  <a:pt x="204676" y="203225"/>
                  <a:pt x="201216" y="201364"/>
                </a:cubicBezTo>
                <a:lnTo>
                  <a:pt x="170855" y="185291"/>
                </a:lnTo>
                <a:cubicBezTo>
                  <a:pt x="162260" y="188640"/>
                  <a:pt x="152809" y="190500"/>
                  <a:pt x="142875" y="19050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20" name="Text 17"/>
          <p:cNvSpPr/>
          <p:nvPr/>
        </p:nvSpPr>
        <p:spPr>
          <a:xfrm>
            <a:off x="4000500" y="4998720"/>
            <a:ext cx="866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Interviews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3429000" y="5474970"/>
            <a:ext cx="2514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D374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Semi-structured interviews to elicit detailed operational needs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172200" y="4732020"/>
            <a:ext cx="2743200" cy="1638300"/>
          </a:xfrm>
          <a:custGeom>
            <a:avLst/>
            <a:gdLst/>
            <a:ahLst/>
            <a:cxnLst/>
            <a:rect l="l" t="t" r="r" b="b"/>
            <a:pathLst>
              <a:path w="2743200" h="16383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1562103"/>
                </a:lnTo>
                <a:cubicBezTo>
                  <a:pt x="2743200" y="1604185"/>
                  <a:pt x="2709085" y="1638300"/>
                  <a:pt x="2667003" y="1638300"/>
                </a:cubicBezTo>
                <a:lnTo>
                  <a:pt x="76197" y="1638300"/>
                </a:lnTo>
                <a:cubicBezTo>
                  <a:pt x="34115" y="1638300"/>
                  <a:pt x="0" y="1604185"/>
                  <a:pt x="0" y="1562103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23" name="Shape 20"/>
          <p:cNvSpPr/>
          <p:nvPr/>
        </p:nvSpPr>
        <p:spPr>
          <a:xfrm>
            <a:off x="6172200" y="4732020"/>
            <a:ext cx="2743200" cy="38100"/>
          </a:xfrm>
          <a:custGeom>
            <a:avLst/>
            <a:gdLst/>
            <a:ahLst/>
            <a:cxnLst/>
            <a:rect l="l" t="t" r="r" b="b"/>
            <a:pathLst>
              <a:path w="2743200" h="381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24" name="Shape 21"/>
          <p:cNvSpPr/>
          <p:nvPr/>
        </p:nvSpPr>
        <p:spPr>
          <a:xfrm>
            <a:off x="6324600" y="490347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6457950" y="503682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35719"/>
                </a:lnTo>
                <a:lnTo>
                  <a:pt x="119063" y="35719"/>
                </a:lnTo>
                <a:lnTo>
                  <a:pt x="119063" y="29766"/>
                </a:lnTo>
                <a:cubicBezTo>
                  <a:pt x="119063" y="19906"/>
                  <a:pt x="127062" y="11906"/>
                  <a:pt x="136922" y="11906"/>
                </a:cubicBezTo>
                <a:lnTo>
                  <a:pt x="172641" y="11906"/>
                </a:lnTo>
                <a:cubicBezTo>
                  <a:pt x="182500" y="11906"/>
                  <a:pt x="190500" y="19906"/>
                  <a:pt x="190500" y="29766"/>
                </a:cubicBezTo>
                <a:lnTo>
                  <a:pt x="190500" y="65484"/>
                </a:lnTo>
                <a:cubicBezTo>
                  <a:pt x="190500" y="75344"/>
                  <a:pt x="182500" y="83344"/>
                  <a:pt x="172641" y="83344"/>
                </a:cubicBezTo>
                <a:lnTo>
                  <a:pt x="136922" y="83344"/>
                </a:lnTo>
                <a:cubicBezTo>
                  <a:pt x="127062" y="83344"/>
                  <a:pt x="119063" y="75344"/>
                  <a:pt x="119063" y="65484"/>
                </a:cubicBezTo>
                <a:lnTo>
                  <a:pt x="119063" y="59531"/>
                </a:lnTo>
                <a:lnTo>
                  <a:pt x="71438" y="59531"/>
                </a:lnTo>
                <a:lnTo>
                  <a:pt x="71438" y="65484"/>
                </a:lnTo>
                <a:cubicBezTo>
                  <a:pt x="71438" y="68200"/>
                  <a:pt x="70805" y="70805"/>
                  <a:pt x="69726" y="73112"/>
                </a:cubicBezTo>
                <a:lnTo>
                  <a:pt x="95250" y="107156"/>
                </a:lnTo>
                <a:lnTo>
                  <a:pt x="125016" y="107156"/>
                </a:lnTo>
                <a:cubicBezTo>
                  <a:pt x="134875" y="107156"/>
                  <a:pt x="142875" y="115156"/>
                  <a:pt x="142875" y="125016"/>
                </a:cubicBezTo>
                <a:lnTo>
                  <a:pt x="142875" y="160734"/>
                </a:lnTo>
                <a:cubicBezTo>
                  <a:pt x="142875" y="170594"/>
                  <a:pt x="134875" y="178594"/>
                  <a:pt x="125016" y="178594"/>
                </a:cubicBezTo>
                <a:lnTo>
                  <a:pt x="89297" y="178594"/>
                </a:lnTo>
                <a:cubicBezTo>
                  <a:pt x="79437" y="178594"/>
                  <a:pt x="71438" y="170594"/>
                  <a:pt x="71438" y="160734"/>
                </a:cubicBezTo>
                <a:lnTo>
                  <a:pt x="71438" y="125016"/>
                </a:lnTo>
                <a:cubicBezTo>
                  <a:pt x="71438" y="122300"/>
                  <a:pt x="72070" y="119695"/>
                  <a:pt x="73149" y="117388"/>
                </a:cubicBezTo>
                <a:lnTo>
                  <a:pt x="47625" y="83344"/>
                </a:ln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26" name="Text 23"/>
          <p:cNvSpPr/>
          <p:nvPr/>
        </p:nvSpPr>
        <p:spPr>
          <a:xfrm>
            <a:off x="6896100" y="4998720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Walkthroughs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324600" y="5474970"/>
            <a:ext cx="25146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D374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Process walkthroughs to understand current workflows and pain points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9067800" y="4732020"/>
            <a:ext cx="2743200" cy="1638300"/>
          </a:xfrm>
          <a:custGeom>
            <a:avLst/>
            <a:gdLst/>
            <a:ahLst/>
            <a:cxnLst/>
            <a:rect l="l" t="t" r="r" b="b"/>
            <a:pathLst>
              <a:path w="2743200" h="16383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1562103"/>
                </a:lnTo>
                <a:cubicBezTo>
                  <a:pt x="2743200" y="1604185"/>
                  <a:pt x="2709085" y="1638300"/>
                  <a:pt x="2667003" y="1638300"/>
                </a:cubicBezTo>
                <a:lnTo>
                  <a:pt x="76197" y="1638300"/>
                </a:lnTo>
                <a:cubicBezTo>
                  <a:pt x="34115" y="1638300"/>
                  <a:pt x="0" y="1604185"/>
                  <a:pt x="0" y="1562103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29" name="Shape 26"/>
          <p:cNvSpPr/>
          <p:nvPr/>
        </p:nvSpPr>
        <p:spPr>
          <a:xfrm>
            <a:off x="9067800" y="4732020"/>
            <a:ext cx="2743200" cy="38100"/>
          </a:xfrm>
          <a:custGeom>
            <a:avLst/>
            <a:gdLst/>
            <a:ahLst/>
            <a:cxnLst/>
            <a:rect l="l" t="t" r="r" b="b"/>
            <a:pathLst>
              <a:path w="2743200" h="381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0" name="Shape 27"/>
          <p:cNvSpPr/>
          <p:nvPr/>
        </p:nvSpPr>
        <p:spPr>
          <a:xfrm>
            <a:off x="9220200" y="490347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31" name="Shape 28"/>
          <p:cNvSpPr/>
          <p:nvPr/>
        </p:nvSpPr>
        <p:spPr>
          <a:xfrm>
            <a:off x="9353550" y="503682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4781" y="77391"/>
                </a:moveTo>
                <a:cubicBezTo>
                  <a:pt x="154781" y="94469"/>
                  <a:pt x="149237" y="110244"/>
                  <a:pt x="139898" y="123044"/>
                </a:cubicBezTo>
                <a:lnTo>
                  <a:pt x="187003" y="170185"/>
                </a:lnTo>
                <a:cubicBezTo>
                  <a:pt x="191653" y="174836"/>
                  <a:pt x="191653" y="182389"/>
                  <a:pt x="187003" y="187040"/>
                </a:cubicBezTo>
                <a:cubicBezTo>
                  <a:pt x="182352" y="191691"/>
                  <a:pt x="174799" y="191691"/>
                  <a:pt x="170148" y="187040"/>
                </a:cubicBezTo>
                <a:lnTo>
                  <a:pt x="123044" y="139898"/>
                </a:lnTo>
                <a:cubicBezTo>
                  <a:pt x="110244" y="149237"/>
                  <a:pt x="94469" y="154781"/>
                  <a:pt x="77391" y="154781"/>
                </a:cubicBezTo>
                <a:cubicBezTo>
                  <a:pt x="34640" y="154781"/>
                  <a:pt x="0" y="120142"/>
                  <a:pt x="0" y="77391"/>
                </a:cubicBezTo>
                <a:cubicBezTo>
                  <a:pt x="0" y="34640"/>
                  <a:pt x="34640" y="0"/>
                  <a:pt x="77391" y="0"/>
                </a:cubicBezTo>
                <a:cubicBezTo>
                  <a:pt x="120142" y="0"/>
                  <a:pt x="154781" y="34640"/>
                  <a:pt x="154781" y="77391"/>
                </a:cubicBezTo>
                <a:close/>
                <a:moveTo>
                  <a:pt x="77391" y="41672"/>
                </a:moveTo>
                <a:cubicBezTo>
                  <a:pt x="72442" y="41672"/>
                  <a:pt x="68461" y="45653"/>
                  <a:pt x="68461" y="50602"/>
                </a:cubicBezTo>
                <a:lnTo>
                  <a:pt x="68461" y="68461"/>
                </a:lnTo>
                <a:lnTo>
                  <a:pt x="50602" y="68461"/>
                </a:lnTo>
                <a:cubicBezTo>
                  <a:pt x="45653" y="68461"/>
                  <a:pt x="41672" y="72442"/>
                  <a:pt x="41672" y="77391"/>
                </a:cubicBezTo>
                <a:cubicBezTo>
                  <a:pt x="41672" y="82339"/>
                  <a:pt x="45653" y="86320"/>
                  <a:pt x="50602" y="86320"/>
                </a:cubicBezTo>
                <a:lnTo>
                  <a:pt x="68461" y="86320"/>
                </a:lnTo>
                <a:lnTo>
                  <a:pt x="68461" y="104180"/>
                </a:lnTo>
                <a:cubicBezTo>
                  <a:pt x="68461" y="109128"/>
                  <a:pt x="72442" y="113109"/>
                  <a:pt x="77391" y="113109"/>
                </a:cubicBezTo>
                <a:cubicBezTo>
                  <a:pt x="82339" y="113109"/>
                  <a:pt x="86320" y="109128"/>
                  <a:pt x="86320" y="104180"/>
                </a:cubicBezTo>
                <a:lnTo>
                  <a:pt x="86320" y="86320"/>
                </a:lnTo>
                <a:lnTo>
                  <a:pt x="104180" y="86320"/>
                </a:lnTo>
                <a:cubicBezTo>
                  <a:pt x="109128" y="86320"/>
                  <a:pt x="113109" y="82339"/>
                  <a:pt x="113109" y="77391"/>
                </a:cubicBezTo>
                <a:cubicBezTo>
                  <a:pt x="113109" y="72442"/>
                  <a:pt x="109128" y="68461"/>
                  <a:pt x="104180" y="68461"/>
                </a:cubicBezTo>
                <a:lnTo>
                  <a:pt x="86320" y="68461"/>
                </a:lnTo>
                <a:lnTo>
                  <a:pt x="86320" y="50602"/>
                </a:lnTo>
                <a:cubicBezTo>
                  <a:pt x="86320" y="45653"/>
                  <a:pt x="82339" y="41672"/>
                  <a:pt x="77391" y="41672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2" name="Text 29"/>
          <p:cNvSpPr/>
          <p:nvPr/>
        </p:nvSpPr>
        <p:spPr>
          <a:xfrm>
            <a:off x="9791700" y="4998720"/>
            <a:ext cx="95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Root Cause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9220200" y="5474970"/>
            <a:ext cx="2514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D374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Root cause analysis to identify underlying operational inefficiencies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6644" y="326644"/>
            <a:ext cx="11595874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b="1" spc="45" kern="0" dirty="0">
                <a:solidFill>
                  <a:srgbClr val="D9770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MULTI-CRITERIA DECISION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6644" y="555295"/>
            <a:ext cx="11734698" cy="3919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86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Solution Framework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6644" y="1012597"/>
            <a:ext cx="11612206" cy="228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7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Python-based evaluation engine with 6 weighted criteria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6644" y="1371906"/>
            <a:ext cx="6957524" cy="6304236"/>
          </a:xfrm>
          <a:custGeom>
            <a:avLst/>
            <a:gdLst/>
            <a:ahLst/>
            <a:cxnLst/>
            <a:rect l="l" t="t" r="r" b="b"/>
            <a:pathLst>
              <a:path w="6957524" h="6304236">
                <a:moveTo>
                  <a:pt x="65312" y="0"/>
                </a:moveTo>
                <a:lnTo>
                  <a:pt x="6892213" y="0"/>
                </a:lnTo>
                <a:cubicBezTo>
                  <a:pt x="6928283" y="0"/>
                  <a:pt x="6957524" y="29241"/>
                  <a:pt x="6957524" y="65312"/>
                </a:cubicBezTo>
                <a:lnTo>
                  <a:pt x="6957524" y="6238924"/>
                </a:lnTo>
                <a:cubicBezTo>
                  <a:pt x="6957524" y="6274995"/>
                  <a:pt x="6928283" y="6304236"/>
                  <a:pt x="6892213" y="6304236"/>
                </a:cubicBezTo>
                <a:lnTo>
                  <a:pt x="65312" y="6304236"/>
                </a:lnTo>
                <a:cubicBezTo>
                  <a:pt x="29241" y="6304236"/>
                  <a:pt x="0" y="6274995"/>
                  <a:pt x="0" y="6238924"/>
                </a:cubicBezTo>
                <a:lnTo>
                  <a:pt x="0" y="65312"/>
                </a:lnTo>
                <a:cubicBezTo>
                  <a:pt x="0" y="29265"/>
                  <a:pt x="29265" y="0"/>
                  <a:pt x="6531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8997" dist="32664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489967" y="1567893"/>
            <a:ext cx="204153" cy="163322"/>
          </a:xfrm>
          <a:custGeom>
            <a:avLst/>
            <a:gdLst/>
            <a:ahLst/>
            <a:cxnLst/>
            <a:rect l="l" t="t" r="r" b="b"/>
            <a:pathLst>
              <a:path w="204153" h="163322">
                <a:moveTo>
                  <a:pt x="122492" y="10208"/>
                </a:moveTo>
                <a:lnTo>
                  <a:pt x="163322" y="10208"/>
                </a:lnTo>
                <a:cubicBezTo>
                  <a:pt x="168968" y="10208"/>
                  <a:pt x="173530" y="14769"/>
                  <a:pt x="173530" y="20415"/>
                </a:cubicBezTo>
                <a:cubicBezTo>
                  <a:pt x="173530" y="26061"/>
                  <a:pt x="168968" y="30623"/>
                  <a:pt x="163322" y="30623"/>
                </a:cubicBezTo>
                <a:lnTo>
                  <a:pt x="127085" y="30623"/>
                </a:lnTo>
                <a:cubicBezTo>
                  <a:pt x="125426" y="38853"/>
                  <a:pt x="119780" y="45647"/>
                  <a:pt x="112284" y="48901"/>
                </a:cubicBezTo>
                <a:lnTo>
                  <a:pt x="112284" y="142907"/>
                </a:lnTo>
                <a:lnTo>
                  <a:pt x="163322" y="142907"/>
                </a:lnTo>
                <a:cubicBezTo>
                  <a:pt x="168968" y="142907"/>
                  <a:pt x="173530" y="147468"/>
                  <a:pt x="173530" y="153115"/>
                </a:cubicBezTo>
                <a:cubicBezTo>
                  <a:pt x="173530" y="158761"/>
                  <a:pt x="168968" y="163322"/>
                  <a:pt x="163322" y="163322"/>
                </a:cubicBezTo>
                <a:lnTo>
                  <a:pt x="40831" y="163322"/>
                </a:lnTo>
                <a:cubicBezTo>
                  <a:pt x="35184" y="163322"/>
                  <a:pt x="30623" y="158761"/>
                  <a:pt x="30623" y="153115"/>
                </a:cubicBezTo>
                <a:cubicBezTo>
                  <a:pt x="30623" y="147468"/>
                  <a:pt x="35184" y="142907"/>
                  <a:pt x="40831" y="142907"/>
                </a:cubicBezTo>
                <a:lnTo>
                  <a:pt x="91869" y="142907"/>
                </a:lnTo>
                <a:lnTo>
                  <a:pt x="91869" y="48901"/>
                </a:lnTo>
                <a:cubicBezTo>
                  <a:pt x="84372" y="45615"/>
                  <a:pt x="78726" y="38821"/>
                  <a:pt x="77068" y="30623"/>
                </a:cubicBezTo>
                <a:lnTo>
                  <a:pt x="40831" y="30623"/>
                </a:lnTo>
                <a:cubicBezTo>
                  <a:pt x="35184" y="30623"/>
                  <a:pt x="30623" y="26061"/>
                  <a:pt x="30623" y="20415"/>
                </a:cubicBezTo>
                <a:cubicBezTo>
                  <a:pt x="30623" y="14769"/>
                  <a:pt x="35184" y="10208"/>
                  <a:pt x="40831" y="10208"/>
                </a:cubicBezTo>
                <a:lnTo>
                  <a:pt x="81661" y="10208"/>
                </a:lnTo>
                <a:cubicBezTo>
                  <a:pt x="86318" y="4019"/>
                  <a:pt x="93719" y="0"/>
                  <a:pt x="102076" y="0"/>
                </a:cubicBezTo>
                <a:cubicBezTo>
                  <a:pt x="110434" y="0"/>
                  <a:pt x="117834" y="4019"/>
                  <a:pt x="122492" y="10208"/>
                </a:cubicBezTo>
                <a:close/>
                <a:moveTo>
                  <a:pt x="140227" y="102076"/>
                </a:moveTo>
                <a:lnTo>
                  <a:pt x="186417" y="102076"/>
                </a:lnTo>
                <a:lnTo>
                  <a:pt x="163322" y="62458"/>
                </a:lnTo>
                <a:lnTo>
                  <a:pt x="140227" y="102076"/>
                </a:lnTo>
                <a:close/>
                <a:moveTo>
                  <a:pt x="163322" y="132699"/>
                </a:moveTo>
                <a:cubicBezTo>
                  <a:pt x="143258" y="132699"/>
                  <a:pt x="126575" y="121854"/>
                  <a:pt x="123130" y="107531"/>
                </a:cubicBezTo>
                <a:cubicBezTo>
                  <a:pt x="122300" y="104022"/>
                  <a:pt x="123449" y="100418"/>
                  <a:pt x="125267" y="97292"/>
                </a:cubicBezTo>
                <a:lnTo>
                  <a:pt x="155635" y="45233"/>
                </a:lnTo>
                <a:cubicBezTo>
                  <a:pt x="157229" y="42489"/>
                  <a:pt x="160164" y="40831"/>
                  <a:pt x="163322" y="40831"/>
                </a:cubicBezTo>
                <a:cubicBezTo>
                  <a:pt x="166480" y="40831"/>
                  <a:pt x="169415" y="42521"/>
                  <a:pt x="171010" y="45233"/>
                </a:cubicBezTo>
                <a:lnTo>
                  <a:pt x="201378" y="97292"/>
                </a:lnTo>
                <a:cubicBezTo>
                  <a:pt x="203196" y="100418"/>
                  <a:pt x="204344" y="104022"/>
                  <a:pt x="203515" y="107531"/>
                </a:cubicBezTo>
                <a:cubicBezTo>
                  <a:pt x="200070" y="121822"/>
                  <a:pt x="183387" y="132699"/>
                  <a:pt x="163322" y="132699"/>
                </a:cubicBezTo>
                <a:close/>
                <a:moveTo>
                  <a:pt x="40448" y="62458"/>
                </a:moveTo>
                <a:lnTo>
                  <a:pt x="17353" y="102076"/>
                </a:lnTo>
                <a:lnTo>
                  <a:pt x="63574" y="102076"/>
                </a:lnTo>
                <a:lnTo>
                  <a:pt x="40448" y="62458"/>
                </a:lnTo>
                <a:close/>
                <a:moveTo>
                  <a:pt x="287" y="107531"/>
                </a:moveTo>
                <a:cubicBezTo>
                  <a:pt x="-542" y="104022"/>
                  <a:pt x="606" y="100418"/>
                  <a:pt x="2424" y="97292"/>
                </a:cubicBezTo>
                <a:lnTo>
                  <a:pt x="32792" y="45233"/>
                </a:lnTo>
                <a:cubicBezTo>
                  <a:pt x="34387" y="42489"/>
                  <a:pt x="37322" y="40831"/>
                  <a:pt x="40480" y="40831"/>
                </a:cubicBezTo>
                <a:cubicBezTo>
                  <a:pt x="43638" y="40831"/>
                  <a:pt x="46572" y="42521"/>
                  <a:pt x="48167" y="45233"/>
                </a:cubicBezTo>
                <a:lnTo>
                  <a:pt x="78535" y="97292"/>
                </a:lnTo>
                <a:cubicBezTo>
                  <a:pt x="80353" y="100418"/>
                  <a:pt x="81502" y="104022"/>
                  <a:pt x="80672" y="107531"/>
                </a:cubicBezTo>
                <a:cubicBezTo>
                  <a:pt x="77227" y="121822"/>
                  <a:pt x="60544" y="132699"/>
                  <a:pt x="40480" y="132699"/>
                </a:cubicBezTo>
                <a:cubicBezTo>
                  <a:pt x="20415" y="132699"/>
                  <a:pt x="3732" y="121854"/>
                  <a:pt x="287" y="107531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7" name="Text 5"/>
          <p:cNvSpPr/>
          <p:nvPr/>
        </p:nvSpPr>
        <p:spPr>
          <a:xfrm>
            <a:off x="694119" y="1535228"/>
            <a:ext cx="6508388" cy="228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6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Evaluation Criteria &amp; Weights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06299" y="1894537"/>
            <a:ext cx="6614548" cy="718618"/>
          </a:xfrm>
          <a:custGeom>
            <a:avLst/>
            <a:gdLst/>
            <a:ahLst/>
            <a:cxnLst/>
            <a:rect l="l" t="t" r="r" b="b"/>
            <a:pathLst>
              <a:path w="6614548" h="718618">
                <a:moveTo>
                  <a:pt x="32664" y="0"/>
                </a:moveTo>
                <a:lnTo>
                  <a:pt x="6549218" y="0"/>
                </a:lnTo>
                <a:cubicBezTo>
                  <a:pt x="6585299" y="0"/>
                  <a:pt x="6614548" y="29249"/>
                  <a:pt x="6614548" y="65330"/>
                </a:cubicBezTo>
                <a:lnTo>
                  <a:pt x="6614548" y="653288"/>
                </a:lnTo>
                <a:cubicBezTo>
                  <a:pt x="6614548" y="689369"/>
                  <a:pt x="6585299" y="718618"/>
                  <a:pt x="6549218" y="718618"/>
                </a:cubicBezTo>
                <a:lnTo>
                  <a:pt x="32664" y="718618"/>
                </a:lnTo>
                <a:cubicBezTo>
                  <a:pt x="14636" y="718618"/>
                  <a:pt x="0" y="703981"/>
                  <a:pt x="0" y="685953"/>
                </a:cubicBezTo>
                <a:lnTo>
                  <a:pt x="0" y="32664"/>
                </a:lnTo>
                <a:cubicBezTo>
                  <a:pt x="0" y="14636"/>
                  <a:pt x="14636" y="0"/>
                  <a:pt x="32664" y="0"/>
                </a:cubicBez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506299" y="1894537"/>
            <a:ext cx="32664" cy="718618"/>
          </a:xfrm>
          <a:custGeom>
            <a:avLst/>
            <a:gdLst/>
            <a:ahLst/>
            <a:cxnLst/>
            <a:rect l="l" t="t" r="r" b="b"/>
            <a:pathLst>
              <a:path w="32664" h="718618">
                <a:moveTo>
                  <a:pt x="32664" y="0"/>
                </a:moveTo>
                <a:lnTo>
                  <a:pt x="32664" y="0"/>
                </a:lnTo>
                <a:lnTo>
                  <a:pt x="32664" y="718618"/>
                </a:lnTo>
                <a:lnTo>
                  <a:pt x="32664" y="718618"/>
                </a:lnTo>
                <a:cubicBezTo>
                  <a:pt x="14624" y="718618"/>
                  <a:pt x="0" y="703993"/>
                  <a:pt x="0" y="685953"/>
                </a:cubicBezTo>
                <a:lnTo>
                  <a:pt x="0" y="32664"/>
                </a:lnTo>
                <a:cubicBezTo>
                  <a:pt x="0" y="14636"/>
                  <a:pt x="14636" y="0"/>
                  <a:pt x="32664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0" name="Shape 8"/>
          <p:cNvSpPr/>
          <p:nvPr/>
        </p:nvSpPr>
        <p:spPr>
          <a:xfrm>
            <a:off x="620624" y="1992530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261315" y="0"/>
                </a:moveTo>
                <a:lnTo>
                  <a:pt x="261315" y="0"/>
                </a:lnTo>
                <a:cubicBezTo>
                  <a:pt x="405539" y="0"/>
                  <a:pt x="522631" y="117092"/>
                  <a:pt x="522631" y="261315"/>
                </a:cubicBezTo>
                <a:lnTo>
                  <a:pt x="522631" y="261315"/>
                </a:lnTo>
                <a:cubicBezTo>
                  <a:pt x="522631" y="405539"/>
                  <a:pt x="405539" y="522631"/>
                  <a:pt x="261315" y="522631"/>
                </a:cubicBezTo>
                <a:lnTo>
                  <a:pt x="261315" y="522631"/>
                </a:lnTo>
                <a:cubicBezTo>
                  <a:pt x="117092" y="522631"/>
                  <a:pt x="0" y="405539"/>
                  <a:pt x="0" y="261315"/>
                </a:cubicBezTo>
                <a:lnTo>
                  <a:pt x="0" y="261315"/>
                </a:lnTo>
                <a:cubicBezTo>
                  <a:pt x="0" y="117092"/>
                  <a:pt x="117092" y="0"/>
                  <a:pt x="261315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1" name="Text 9"/>
          <p:cNvSpPr/>
          <p:nvPr/>
        </p:nvSpPr>
        <p:spPr>
          <a:xfrm>
            <a:off x="579794" y="1992530"/>
            <a:ext cx="604292" cy="5226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6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20%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73913" y="2041527"/>
            <a:ext cx="5822435" cy="228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7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Ease of Use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73913" y="2270178"/>
            <a:ext cx="5814269" cy="1959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9" dirty="0">
                <a:solidFill>
                  <a:srgbClr val="2D374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Non-technical staff adoption and intuitive interface design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06299" y="2711148"/>
            <a:ext cx="6614548" cy="718618"/>
          </a:xfrm>
          <a:custGeom>
            <a:avLst/>
            <a:gdLst/>
            <a:ahLst/>
            <a:cxnLst/>
            <a:rect l="l" t="t" r="r" b="b"/>
            <a:pathLst>
              <a:path w="6614548" h="718618">
                <a:moveTo>
                  <a:pt x="32664" y="0"/>
                </a:moveTo>
                <a:lnTo>
                  <a:pt x="6549218" y="0"/>
                </a:lnTo>
                <a:cubicBezTo>
                  <a:pt x="6585299" y="0"/>
                  <a:pt x="6614548" y="29249"/>
                  <a:pt x="6614548" y="65330"/>
                </a:cubicBezTo>
                <a:lnTo>
                  <a:pt x="6614548" y="653288"/>
                </a:lnTo>
                <a:cubicBezTo>
                  <a:pt x="6614548" y="689369"/>
                  <a:pt x="6585299" y="718618"/>
                  <a:pt x="6549218" y="718618"/>
                </a:cubicBezTo>
                <a:lnTo>
                  <a:pt x="32664" y="718618"/>
                </a:lnTo>
                <a:cubicBezTo>
                  <a:pt x="14636" y="718618"/>
                  <a:pt x="0" y="703981"/>
                  <a:pt x="0" y="685953"/>
                </a:cubicBezTo>
                <a:lnTo>
                  <a:pt x="0" y="32664"/>
                </a:lnTo>
                <a:cubicBezTo>
                  <a:pt x="0" y="14636"/>
                  <a:pt x="14636" y="0"/>
                  <a:pt x="32664" y="0"/>
                </a:cubicBezTo>
                <a:close/>
              </a:path>
            </a:pathLst>
          </a:custGeom>
          <a:solidFill>
            <a:srgbClr val="4A6FA5">
              <a:alpha val="1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506299" y="2711148"/>
            <a:ext cx="32664" cy="718618"/>
          </a:xfrm>
          <a:custGeom>
            <a:avLst/>
            <a:gdLst/>
            <a:ahLst/>
            <a:cxnLst/>
            <a:rect l="l" t="t" r="r" b="b"/>
            <a:pathLst>
              <a:path w="32664" h="718618">
                <a:moveTo>
                  <a:pt x="32664" y="0"/>
                </a:moveTo>
                <a:lnTo>
                  <a:pt x="32664" y="0"/>
                </a:lnTo>
                <a:lnTo>
                  <a:pt x="32664" y="718618"/>
                </a:lnTo>
                <a:lnTo>
                  <a:pt x="32664" y="718618"/>
                </a:lnTo>
                <a:cubicBezTo>
                  <a:pt x="14624" y="718618"/>
                  <a:pt x="0" y="703993"/>
                  <a:pt x="0" y="685953"/>
                </a:cubicBezTo>
                <a:lnTo>
                  <a:pt x="0" y="32664"/>
                </a:lnTo>
                <a:cubicBezTo>
                  <a:pt x="0" y="14636"/>
                  <a:pt x="14636" y="0"/>
                  <a:pt x="32664" y="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16" name="Shape 14"/>
          <p:cNvSpPr/>
          <p:nvPr/>
        </p:nvSpPr>
        <p:spPr>
          <a:xfrm>
            <a:off x="620624" y="2809141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261315" y="0"/>
                </a:moveTo>
                <a:lnTo>
                  <a:pt x="261315" y="0"/>
                </a:lnTo>
                <a:cubicBezTo>
                  <a:pt x="405539" y="0"/>
                  <a:pt x="522631" y="117092"/>
                  <a:pt x="522631" y="261315"/>
                </a:cubicBezTo>
                <a:lnTo>
                  <a:pt x="522631" y="261315"/>
                </a:lnTo>
                <a:cubicBezTo>
                  <a:pt x="522631" y="405539"/>
                  <a:pt x="405539" y="522631"/>
                  <a:pt x="261315" y="522631"/>
                </a:cubicBezTo>
                <a:lnTo>
                  <a:pt x="261315" y="522631"/>
                </a:lnTo>
                <a:cubicBezTo>
                  <a:pt x="117092" y="522631"/>
                  <a:pt x="0" y="405539"/>
                  <a:pt x="0" y="261315"/>
                </a:cubicBezTo>
                <a:lnTo>
                  <a:pt x="0" y="261315"/>
                </a:lnTo>
                <a:cubicBezTo>
                  <a:pt x="0" y="117092"/>
                  <a:pt x="117092" y="0"/>
                  <a:pt x="261315" y="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17" name="Text 15"/>
          <p:cNvSpPr/>
          <p:nvPr/>
        </p:nvSpPr>
        <p:spPr>
          <a:xfrm>
            <a:off x="579794" y="2809141"/>
            <a:ext cx="604292" cy="5226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6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20%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73913" y="2858138"/>
            <a:ext cx="5822435" cy="228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7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Integration Readiness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73913" y="3086789"/>
            <a:ext cx="5814269" cy="1959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9" dirty="0">
                <a:solidFill>
                  <a:srgbClr val="2D374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API availability and legacy system compatibility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06299" y="3527759"/>
            <a:ext cx="6614548" cy="718618"/>
          </a:xfrm>
          <a:custGeom>
            <a:avLst/>
            <a:gdLst/>
            <a:ahLst/>
            <a:cxnLst/>
            <a:rect l="l" t="t" r="r" b="b"/>
            <a:pathLst>
              <a:path w="6614548" h="718618">
                <a:moveTo>
                  <a:pt x="32664" y="0"/>
                </a:moveTo>
                <a:lnTo>
                  <a:pt x="6549218" y="0"/>
                </a:lnTo>
                <a:cubicBezTo>
                  <a:pt x="6585299" y="0"/>
                  <a:pt x="6614548" y="29249"/>
                  <a:pt x="6614548" y="65330"/>
                </a:cubicBezTo>
                <a:lnTo>
                  <a:pt x="6614548" y="653288"/>
                </a:lnTo>
                <a:cubicBezTo>
                  <a:pt x="6614548" y="689369"/>
                  <a:pt x="6585299" y="718618"/>
                  <a:pt x="6549218" y="718618"/>
                </a:cubicBezTo>
                <a:lnTo>
                  <a:pt x="32664" y="718618"/>
                </a:lnTo>
                <a:cubicBezTo>
                  <a:pt x="14636" y="718618"/>
                  <a:pt x="0" y="703981"/>
                  <a:pt x="0" y="685953"/>
                </a:cubicBezTo>
                <a:lnTo>
                  <a:pt x="0" y="32664"/>
                </a:lnTo>
                <a:cubicBezTo>
                  <a:pt x="0" y="14636"/>
                  <a:pt x="14636" y="0"/>
                  <a:pt x="32664" y="0"/>
                </a:cubicBez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506299" y="3527759"/>
            <a:ext cx="32664" cy="718618"/>
          </a:xfrm>
          <a:custGeom>
            <a:avLst/>
            <a:gdLst/>
            <a:ahLst/>
            <a:cxnLst/>
            <a:rect l="l" t="t" r="r" b="b"/>
            <a:pathLst>
              <a:path w="32664" h="718618">
                <a:moveTo>
                  <a:pt x="32664" y="0"/>
                </a:moveTo>
                <a:lnTo>
                  <a:pt x="32664" y="0"/>
                </a:lnTo>
                <a:lnTo>
                  <a:pt x="32664" y="718618"/>
                </a:lnTo>
                <a:lnTo>
                  <a:pt x="32664" y="718618"/>
                </a:lnTo>
                <a:cubicBezTo>
                  <a:pt x="14624" y="718618"/>
                  <a:pt x="0" y="703993"/>
                  <a:pt x="0" y="685953"/>
                </a:cubicBezTo>
                <a:lnTo>
                  <a:pt x="0" y="32664"/>
                </a:lnTo>
                <a:cubicBezTo>
                  <a:pt x="0" y="14636"/>
                  <a:pt x="14636" y="0"/>
                  <a:pt x="32664" y="0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22" name="Shape 20"/>
          <p:cNvSpPr/>
          <p:nvPr/>
        </p:nvSpPr>
        <p:spPr>
          <a:xfrm>
            <a:off x="620624" y="3625752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261315" y="0"/>
                </a:moveTo>
                <a:lnTo>
                  <a:pt x="261315" y="0"/>
                </a:lnTo>
                <a:cubicBezTo>
                  <a:pt x="405539" y="0"/>
                  <a:pt x="522631" y="117092"/>
                  <a:pt x="522631" y="261315"/>
                </a:cubicBezTo>
                <a:lnTo>
                  <a:pt x="522631" y="261315"/>
                </a:lnTo>
                <a:cubicBezTo>
                  <a:pt x="522631" y="405539"/>
                  <a:pt x="405539" y="522631"/>
                  <a:pt x="261315" y="522631"/>
                </a:cubicBezTo>
                <a:lnTo>
                  <a:pt x="261315" y="522631"/>
                </a:lnTo>
                <a:cubicBezTo>
                  <a:pt x="117092" y="522631"/>
                  <a:pt x="0" y="405539"/>
                  <a:pt x="0" y="261315"/>
                </a:cubicBezTo>
                <a:lnTo>
                  <a:pt x="0" y="261315"/>
                </a:lnTo>
                <a:cubicBezTo>
                  <a:pt x="0" y="117092"/>
                  <a:pt x="117092" y="0"/>
                  <a:pt x="261315" y="0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23" name="Text 21"/>
          <p:cNvSpPr/>
          <p:nvPr/>
        </p:nvSpPr>
        <p:spPr>
          <a:xfrm>
            <a:off x="583877" y="3625752"/>
            <a:ext cx="596126" cy="5226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15%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273913" y="3674749"/>
            <a:ext cx="5822435" cy="228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7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Cost Efficiency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273913" y="3903400"/>
            <a:ext cx="5814269" cy="1959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9" dirty="0">
                <a:solidFill>
                  <a:srgbClr val="2D374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Total cost of ownership for SME budgets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06299" y="4344370"/>
            <a:ext cx="6614548" cy="718618"/>
          </a:xfrm>
          <a:custGeom>
            <a:avLst/>
            <a:gdLst/>
            <a:ahLst/>
            <a:cxnLst/>
            <a:rect l="l" t="t" r="r" b="b"/>
            <a:pathLst>
              <a:path w="6614548" h="718618">
                <a:moveTo>
                  <a:pt x="32664" y="0"/>
                </a:moveTo>
                <a:lnTo>
                  <a:pt x="6549218" y="0"/>
                </a:lnTo>
                <a:cubicBezTo>
                  <a:pt x="6585299" y="0"/>
                  <a:pt x="6614548" y="29249"/>
                  <a:pt x="6614548" y="65330"/>
                </a:cubicBezTo>
                <a:lnTo>
                  <a:pt x="6614548" y="653288"/>
                </a:lnTo>
                <a:cubicBezTo>
                  <a:pt x="6614548" y="689369"/>
                  <a:pt x="6585299" y="718618"/>
                  <a:pt x="6549218" y="718618"/>
                </a:cubicBezTo>
                <a:lnTo>
                  <a:pt x="32664" y="718618"/>
                </a:lnTo>
                <a:cubicBezTo>
                  <a:pt x="14636" y="718618"/>
                  <a:pt x="0" y="703981"/>
                  <a:pt x="0" y="685953"/>
                </a:cubicBezTo>
                <a:lnTo>
                  <a:pt x="0" y="32664"/>
                </a:lnTo>
                <a:cubicBezTo>
                  <a:pt x="0" y="14636"/>
                  <a:pt x="14636" y="0"/>
                  <a:pt x="32664" y="0"/>
                </a:cubicBez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506299" y="4344370"/>
            <a:ext cx="32664" cy="718618"/>
          </a:xfrm>
          <a:custGeom>
            <a:avLst/>
            <a:gdLst/>
            <a:ahLst/>
            <a:cxnLst/>
            <a:rect l="l" t="t" r="r" b="b"/>
            <a:pathLst>
              <a:path w="32664" h="718618">
                <a:moveTo>
                  <a:pt x="32664" y="0"/>
                </a:moveTo>
                <a:lnTo>
                  <a:pt x="32664" y="0"/>
                </a:lnTo>
                <a:lnTo>
                  <a:pt x="32664" y="718618"/>
                </a:lnTo>
                <a:lnTo>
                  <a:pt x="32664" y="718618"/>
                </a:lnTo>
                <a:cubicBezTo>
                  <a:pt x="14624" y="718618"/>
                  <a:pt x="0" y="703993"/>
                  <a:pt x="0" y="685953"/>
                </a:cubicBezTo>
                <a:lnTo>
                  <a:pt x="0" y="32664"/>
                </a:lnTo>
                <a:cubicBezTo>
                  <a:pt x="0" y="14636"/>
                  <a:pt x="14636" y="0"/>
                  <a:pt x="32664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8" name="Shape 26"/>
          <p:cNvSpPr/>
          <p:nvPr/>
        </p:nvSpPr>
        <p:spPr>
          <a:xfrm>
            <a:off x="620624" y="4442363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261315" y="0"/>
                </a:moveTo>
                <a:lnTo>
                  <a:pt x="261315" y="0"/>
                </a:lnTo>
                <a:cubicBezTo>
                  <a:pt x="405539" y="0"/>
                  <a:pt x="522631" y="117092"/>
                  <a:pt x="522631" y="261315"/>
                </a:cubicBezTo>
                <a:lnTo>
                  <a:pt x="522631" y="261315"/>
                </a:lnTo>
                <a:cubicBezTo>
                  <a:pt x="522631" y="405539"/>
                  <a:pt x="405539" y="522631"/>
                  <a:pt x="261315" y="522631"/>
                </a:cubicBezTo>
                <a:lnTo>
                  <a:pt x="261315" y="522631"/>
                </a:lnTo>
                <a:cubicBezTo>
                  <a:pt x="117092" y="522631"/>
                  <a:pt x="0" y="405539"/>
                  <a:pt x="0" y="261315"/>
                </a:cubicBezTo>
                <a:lnTo>
                  <a:pt x="0" y="261315"/>
                </a:lnTo>
                <a:cubicBezTo>
                  <a:pt x="0" y="117092"/>
                  <a:pt x="117092" y="0"/>
                  <a:pt x="261315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9" name="Text 27"/>
          <p:cNvSpPr/>
          <p:nvPr/>
        </p:nvSpPr>
        <p:spPr>
          <a:xfrm>
            <a:off x="583877" y="4442363"/>
            <a:ext cx="596126" cy="5226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15%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73913" y="4491360"/>
            <a:ext cx="5822435" cy="228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7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Scalability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273913" y="4720011"/>
            <a:ext cx="5814269" cy="1959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9" dirty="0">
                <a:solidFill>
                  <a:srgbClr val="2D374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Multi-country deployment capabilities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06299" y="5160981"/>
            <a:ext cx="6614548" cy="718618"/>
          </a:xfrm>
          <a:custGeom>
            <a:avLst/>
            <a:gdLst/>
            <a:ahLst/>
            <a:cxnLst/>
            <a:rect l="l" t="t" r="r" b="b"/>
            <a:pathLst>
              <a:path w="6614548" h="718618">
                <a:moveTo>
                  <a:pt x="32664" y="0"/>
                </a:moveTo>
                <a:lnTo>
                  <a:pt x="6549218" y="0"/>
                </a:lnTo>
                <a:cubicBezTo>
                  <a:pt x="6585299" y="0"/>
                  <a:pt x="6614548" y="29249"/>
                  <a:pt x="6614548" y="65330"/>
                </a:cubicBezTo>
                <a:lnTo>
                  <a:pt x="6614548" y="653288"/>
                </a:lnTo>
                <a:cubicBezTo>
                  <a:pt x="6614548" y="689369"/>
                  <a:pt x="6585299" y="718618"/>
                  <a:pt x="6549218" y="718618"/>
                </a:cubicBezTo>
                <a:lnTo>
                  <a:pt x="32664" y="718618"/>
                </a:lnTo>
                <a:cubicBezTo>
                  <a:pt x="14636" y="718618"/>
                  <a:pt x="0" y="703981"/>
                  <a:pt x="0" y="685953"/>
                </a:cubicBezTo>
                <a:lnTo>
                  <a:pt x="0" y="32664"/>
                </a:lnTo>
                <a:cubicBezTo>
                  <a:pt x="0" y="14636"/>
                  <a:pt x="14636" y="0"/>
                  <a:pt x="32664" y="0"/>
                </a:cubicBezTo>
                <a:close/>
              </a:path>
            </a:pathLst>
          </a:custGeom>
          <a:solidFill>
            <a:srgbClr val="4A6FA5">
              <a:alpha val="1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506299" y="5160981"/>
            <a:ext cx="32664" cy="718618"/>
          </a:xfrm>
          <a:custGeom>
            <a:avLst/>
            <a:gdLst/>
            <a:ahLst/>
            <a:cxnLst/>
            <a:rect l="l" t="t" r="r" b="b"/>
            <a:pathLst>
              <a:path w="32664" h="718618">
                <a:moveTo>
                  <a:pt x="32664" y="0"/>
                </a:moveTo>
                <a:lnTo>
                  <a:pt x="32664" y="0"/>
                </a:lnTo>
                <a:lnTo>
                  <a:pt x="32664" y="718618"/>
                </a:lnTo>
                <a:lnTo>
                  <a:pt x="32664" y="718618"/>
                </a:lnTo>
                <a:cubicBezTo>
                  <a:pt x="14624" y="718618"/>
                  <a:pt x="0" y="703993"/>
                  <a:pt x="0" y="685953"/>
                </a:cubicBezTo>
                <a:lnTo>
                  <a:pt x="0" y="32664"/>
                </a:lnTo>
                <a:cubicBezTo>
                  <a:pt x="0" y="14636"/>
                  <a:pt x="14636" y="0"/>
                  <a:pt x="32664" y="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34" name="Shape 32"/>
          <p:cNvSpPr/>
          <p:nvPr/>
        </p:nvSpPr>
        <p:spPr>
          <a:xfrm>
            <a:off x="620624" y="5258974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261315" y="0"/>
                </a:moveTo>
                <a:lnTo>
                  <a:pt x="261315" y="0"/>
                </a:lnTo>
                <a:cubicBezTo>
                  <a:pt x="405539" y="0"/>
                  <a:pt x="522631" y="117092"/>
                  <a:pt x="522631" y="261315"/>
                </a:cubicBezTo>
                <a:lnTo>
                  <a:pt x="522631" y="261315"/>
                </a:lnTo>
                <a:cubicBezTo>
                  <a:pt x="522631" y="405539"/>
                  <a:pt x="405539" y="522631"/>
                  <a:pt x="261315" y="522631"/>
                </a:cubicBezTo>
                <a:lnTo>
                  <a:pt x="261315" y="522631"/>
                </a:lnTo>
                <a:cubicBezTo>
                  <a:pt x="117092" y="522631"/>
                  <a:pt x="0" y="405539"/>
                  <a:pt x="0" y="261315"/>
                </a:cubicBezTo>
                <a:lnTo>
                  <a:pt x="0" y="261315"/>
                </a:lnTo>
                <a:cubicBezTo>
                  <a:pt x="0" y="117092"/>
                  <a:pt x="117092" y="0"/>
                  <a:pt x="261315" y="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35" name="Text 33"/>
          <p:cNvSpPr/>
          <p:nvPr/>
        </p:nvSpPr>
        <p:spPr>
          <a:xfrm>
            <a:off x="583877" y="5258974"/>
            <a:ext cx="596126" cy="5226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15%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273913" y="5307971"/>
            <a:ext cx="5822435" cy="228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7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Paperwork Automation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273913" y="5536622"/>
            <a:ext cx="5814269" cy="1959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9" dirty="0">
                <a:solidFill>
                  <a:srgbClr val="2D374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Customs and HS code processing automation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06299" y="5977591"/>
            <a:ext cx="6614548" cy="718618"/>
          </a:xfrm>
          <a:custGeom>
            <a:avLst/>
            <a:gdLst/>
            <a:ahLst/>
            <a:cxnLst/>
            <a:rect l="l" t="t" r="r" b="b"/>
            <a:pathLst>
              <a:path w="6614548" h="718618">
                <a:moveTo>
                  <a:pt x="32664" y="0"/>
                </a:moveTo>
                <a:lnTo>
                  <a:pt x="6549218" y="0"/>
                </a:lnTo>
                <a:cubicBezTo>
                  <a:pt x="6585299" y="0"/>
                  <a:pt x="6614548" y="29249"/>
                  <a:pt x="6614548" y="65330"/>
                </a:cubicBezTo>
                <a:lnTo>
                  <a:pt x="6614548" y="653288"/>
                </a:lnTo>
                <a:cubicBezTo>
                  <a:pt x="6614548" y="689369"/>
                  <a:pt x="6585299" y="718618"/>
                  <a:pt x="6549218" y="718618"/>
                </a:cubicBezTo>
                <a:lnTo>
                  <a:pt x="32664" y="718618"/>
                </a:lnTo>
                <a:cubicBezTo>
                  <a:pt x="14636" y="718618"/>
                  <a:pt x="0" y="703981"/>
                  <a:pt x="0" y="685953"/>
                </a:cubicBezTo>
                <a:lnTo>
                  <a:pt x="0" y="32664"/>
                </a:lnTo>
                <a:cubicBezTo>
                  <a:pt x="0" y="14636"/>
                  <a:pt x="14636" y="0"/>
                  <a:pt x="32664" y="0"/>
                </a:cubicBez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506299" y="5977591"/>
            <a:ext cx="32664" cy="718618"/>
          </a:xfrm>
          <a:custGeom>
            <a:avLst/>
            <a:gdLst/>
            <a:ahLst/>
            <a:cxnLst/>
            <a:rect l="l" t="t" r="r" b="b"/>
            <a:pathLst>
              <a:path w="32664" h="718618">
                <a:moveTo>
                  <a:pt x="32664" y="0"/>
                </a:moveTo>
                <a:lnTo>
                  <a:pt x="32664" y="0"/>
                </a:lnTo>
                <a:lnTo>
                  <a:pt x="32664" y="718618"/>
                </a:lnTo>
                <a:lnTo>
                  <a:pt x="32664" y="718618"/>
                </a:lnTo>
                <a:cubicBezTo>
                  <a:pt x="14624" y="718618"/>
                  <a:pt x="0" y="703993"/>
                  <a:pt x="0" y="685953"/>
                </a:cubicBezTo>
                <a:lnTo>
                  <a:pt x="0" y="32664"/>
                </a:lnTo>
                <a:cubicBezTo>
                  <a:pt x="0" y="14636"/>
                  <a:pt x="14636" y="0"/>
                  <a:pt x="32664" y="0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40" name="Shape 38"/>
          <p:cNvSpPr/>
          <p:nvPr/>
        </p:nvSpPr>
        <p:spPr>
          <a:xfrm>
            <a:off x="620624" y="6075585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261315" y="0"/>
                </a:moveTo>
                <a:lnTo>
                  <a:pt x="261315" y="0"/>
                </a:lnTo>
                <a:cubicBezTo>
                  <a:pt x="405539" y="0"/>
                  <a:pt x="522631" y="117092"/>
                  <a:pt x="522631" y="261315"/>
                </a:cubicBezTo>
                <a:lnTo>
                  <a:pt x="522631" y="261315"/>
                </a:lnTo>
                <a:cubicBezTo>
                  <a:pt x="522631" y="405539"/>
                  <a:pt x="405539" y="522631"/>
                  <a:pt x="261315" y="522631"/>
                </a:cubicBezTo>
                <a:lnTo>
                  <a:pt x="261315" y="522631"/>
                </a:lnTo>
                <a:cubicBezTo>
                  <a:pt x="117092" y="522631"/>
                  <a:pt x="0" y="405539"/>
                  <a:pt x="0" y="261315"/>
                </a:cubicBezTo>
                <a:lnTo>
                  <a:pt x="0" y="261315"/>
                </a:lnTo>
                <a:cubicBezTo>
                  <a:pt x="0" y="117092"/>
                  <a:pt x="117092" y="0"/>
                  <a:pt x="261315" y="0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41" name="Text 39"/>
          <p:cNvSpPr/>
          <p:nvPr/>
        </p:nvSpPr>
        <p:spPr>
          <a:xfrm>
            <a:off x="583877" y="6075585"/>
            <a:ext cx="596126" cy="5226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15%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273913" y="6124581"/>
            <a:ext cx="5822435" cy="228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7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Real-Time Visibility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273913" y="6353232"/>
            <a:ext cx="5814269" cy="1959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9" dirty="0">
                <a:solidFill>
                  <a:srgbClr val="2D374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Predictive ETAs and disruption alerts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447491" y="1371906"/>
            <a:ext cx="4417865" cy="1763879"/>
          </a:xfrm>
          <a:custGeom>
            <a:avLst/>
            <a:gdLst/>
            <a:ahLst/>
            <a:cxnLst/>
            <a:rect l="l" t="t" r="r" b="b"/>
            <a:pathLst>
              <a:path w="4417865" h="1763879">
                <a:moveTo>
                  <a:pt x="65334" y="0"/>
                </a:moveTo>
                <a:lnTo>
                  <a:pt x="4352531" y="0"/>
                </a:lnTo>
                <a:cubicBezTo>
                  <a:pt x="4388614" y="0"/>
                  <a:pt x="4417865" y="29251"/>
                  <a:pt x="4417865" y="65334"/>
                </a:cubicBezTo>
                <a:lnTo>
                  <a:pt x="4417865" y="1698545"/>
                </a:lnTo>
                <a:cubicBezTo>
                  <a:pt x="4417865" y="1734628"/>
                  <a:pt x="4388614" y="1763879"/>
                  <a:pt x="4352531" y="1763879"/>
                </a:cubicBezTo>
                <a:lnTo>
                  <a:pt x="65334" y="1763879"/>
                </a:lnTo>
                <a:cubicBezTo>
                  <a:pt x="29251" y="1763879"/>
                  <a:pt x="0" y="1734628"/>
                  <a:pt x="0" y="1698545"/>
                </a:cubicBezTo>
                <a:lnTo>
                  <a:pt x="0" y="65334"/>
                </a:lnTo>
                <a:cubicBezTo>
                  <a:pt x="0" y="29251"/>
                  <a:pt x="29251" y="0"/>
                  <a:pt x="65334" y="0"/>
                </a:cubicBezTo>
                <a:close/>
              </a:path>
            </a:pathLst>
          </a:custGeom>
          <a:gradFill rotWithShape="1" flip="none">
            <a:gsLst>
              <a:gs pos="0">
                <a:srgbClr val="1E3A5F"/>
              </a:gs>
              <a:gs pos="100000">
                <a:srgbClr val="4A6FA5"/>
              </a:gs>
            </a:gsLst>
            <a:lin ang="2700000" scaled="1"/>
          </a:gradFill>
          <a:ln/>
          <a:effectLst>
            <a:outerShdw sx="100000" sy="100000" kx="0" ky="0" algn="bl" rotWithShape="0" blurRad="122492" dist="81661" dir="5400000">
              <a:srgbClr val="000000">
                <a:alpha val="10196"/>
              </a:srgbClr>
            </a:outerShdw>
          </a:effectLst>
        </p:spPr>
      </p:sp>
      <p:sp>
        <p:nvSpPr>
          <p:cNvPr id="45" name="Shape 43"/>
          <p:cNvSpPr/>
          <p:nvPr/>
        </p:nvSpPr>
        <p:spPr>
          <a:xfrm>
            <a:off x="7659810" y="1551561"/>
            <a:ext cx="146990" cy="195987"/>
          </a:xfrm>
          <a:custGeom>
            <a:avLst/>
            <a:gdLst/>
            <a:ahLst/>
            <a:cxnLst/>
            <a:rect l="l" t="t" r="r" b="b"/>
            <a:pathLst>
              <a:path w="146990" h="195987">
                <a:moveTo>
                  <a:pt x="112118" y="146990"/>
                </a:moveTo>
                <a:cubicBezTo>
                  <a:pt x="114912" y="138454"/>
                  <a:pt x="120501" y="130722"/>
                  <a:pt x="126817" y="124061"/>
                </a:cubicBezTo>
                <a:cubicBezTo>
                  <a:pt x="139334" y="110893"/>
                  <a:pt x="146990" y="93094"/>
                  <a:pt x="146990" y="73495"/>
                </a:cubicBezTo>
                <a:cubicBezTo>
                  <a:pt x="146990" y="32920"/>
                  <a:pt x="114070" y="0"/>
                  <a:pt x="73495" y="0"/>
                </a:cubicBezTo>
                <a:cubicBezTo>
                  <a:pt x="32920" y="0"/>
                  <a:pt x="0" y="32920"/>
                  <a:pt x="0" y="73495"/>
                </a:cubicBezTo>
                <a:cubicBezTo>
                  <a:pt x="0" y="93094"/>
                  <a:pt x="7656" y="110893"/>
                  <a:pt x="20173" y="124061"/>
                </a:cubicBezTo>
                <a:cubicBezTo>
                  <a:pt x="26489" y="130722"/>
                  <a:pt x="32116" y="138454"/>
                  <a:pt x="34872" y="146990"/>
                </a:cubicBezTo>
                <a:lnTo>
                  <a:pt x="112080" y="146990"/>
                </a:lnTo>
                <a:close/>
                <a:moveTo>
                  <a:pt x="110242" y="165364"/>
                </a:moveTo>
                <a:lnTo>
                  <a:pt x="36747" y="165364"/>
                </a:lnTo>
                <a:lnTo>
                  <a:pt x="36747" y="171488"/>
                </a:lnTo>
                <a:cubicBezTo>
                  <a:pt x="36747" y="188407"/>
                  <a:pt x="50451" y="202111"/>
                  <a:pt x="67370" y="202111"/>
                </a:cubicBezTo>
                <a:lnTo>
                  <a:pt x="79620" y="202111"/>
                </a:lnTo>
                <a:cubicBezTo>
                  <a:pt x="96539" y="202111"/>
                  <a:pt x="110242" y="188407"/>
                  <a:pt x="110242" y="171488"/>
                </a:cubicBezTo>
                <a:lnTo>
                  <a:pt x="110242" y="165364"/>
                </a:lnTo>
                <a:close/>
                <a:moveTo>
                  <a:pt x="70433" y="42872"/>
                </a:moveTo>
                <a:cubicBezTo>
                  <a:pt x="55198" y="42872"/>
                  <a:pt x="42872" y="55198"/>
                  <a:pt x="42872" y="70433"/>
                </a:cubicBezTo>
                <a:cubicBezTo>
                  <a:pt x="42872" y="75524"/>
                  <a:pt x="38776" y="79620"/>
                  <a:pt x="33685" y="79620"/>
                </a:cubicBezTo>
                <a:cubicBezTo>
                  <a:pt x="28594" y="79620"/>
                  <a:pt x="24498" y="75524"/>
                  <a:pt x="24498" y="70433"/>
                </a:cubicBezTo>
                <a:cubicBezTo>
                  <a:pt x="24498" y="45054"/>
                  <a:pt x="45054" y="24498"/>
                  <a:pt x="70433" y="24498"/>
                </a:cubicBezTo>
                <a:cubicBezTo>
                  <a:pt x="75524" y="24498"/>
                  <a:pt x="79620" y="28594"/>
                  <a:pt x="79620" y="33685"/>
                </a:cubicBezTo>
                <a:cubicBezTo>
                  <a:pt x="79620" y="38776"/>
                  <a:pt x="75524" y="42872"/>
                  <a:pt x="70433" y="42872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6" name="Text 44"/>
          <p:cNvSpPr/>
          <p:nvPr/>
        </p:nvSpPr>
        <p:spPr>
          <a:xfrm>
            <a:off x="7953790" y="1535228"/>
            <a:ext cx="1429069" cy="228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6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Framework Design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610813" y="1927202"/>
            <a:ext cx="261315" cy="261315"/>
          </a:xfrm>
          <a:custGeom>
            <a:avLst/>
            <a:gdLst/>
            <a:ahLst/>
            <a:cxnLst/>
            <a:rect l="l" t="t" r="r" b="b"/>
            <a:pathLst>
              <a:path w="261315" h="261315">
                <a:moveTo>
                  <a:pt x="130658" y="0"/>
                </a:moveTo>
                <a:lnTo>
                  <a:pt x="130658" y="0"/>
                </a:lnTo>
                <a:cubicBezTo>
                  <a:pt x="202770" y="0"/>
                  <a:pt x="261315" y="58546"/>
                  <a:pt x="261315" y="130658"/>
                </a:cubicBezTo>
                <a:lnTo>
                  <a:pt x="261315" y="130658"/>
                </a:lnTo>
                <a:cubicBezTo>
                  <a:pt x="261315" y="202770"/>
                  <a:pt x="202770" y="261315"/>
                  <a:pt x="130658" y="261315"/>
                </a:cubicBezTo>
                <a:lnTo>
                  <a:pt x="130658" y="261315"/>
                </a:lnTo>
                <a:cubicBezTo>
                  <a:pt x="58546" y="261315"/>
                  <a:pt x="0" y="202770"/>
                  <a:pt x="0" y="130658"/>
                </a:cubicBezTo>
                <a:lnTo>
                  <a:pt x="0" y="130658"/>
                </a:lnTo>
                <a:cubicBezTo>
                  <a:pt x="0" y="58546"/>
                  <a:pt x="58546" y="0"/>
                  <a:pt x="130658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7718606" y="1976198"/>
            <a:ext cx="106159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970122" y="1894537"/>
            <a:ext cx="3503261" cy="212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9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Built </a:t>
            </a:r>
            <a:pPr>
              <a:lnSpc>
                <a:spcPct val="140000"/>
              </a:lnSpc>
            </a:pPr>
            <a:r>
              <a:rPr lang="en-US" sz="1029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Python-based evaluation engine</a:t>
            </a:r>
            <a:pPr>
              <a:lnSpc>
                <a:spcPct val="140000"/>
              </a:lnSpc>
            </a:pPr>
            <a:r>
              <a:rPr lang="en-US" sz="1029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for systematic scoring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7610813" y="2319175"/>
            <a:ext cx="261315" cy="261315"/>
          </a:xfrm>
          <a:custGeom>
            <a:avLst/>
            <a:gdLst/>
            <a:ahLst/>
            <a:cxnLst/>
            <a:rect l="l" t="t" r="r" b="b"/>
            <a:pathLst>
              <a:path w="261315" h="261315">
                <a:moveTo>
                  <a:pt x="130658" y="0"/>
                </a:moveTo>
                <a:lnTo>
                  <a:pt x="130658" y="0"/>
                </a:lnTo>
                <a:cubicBezTo>
                  <a:pt x="202770" y="0"/>
                  <a:pt x="261315" y="58546"/>
                  <a:pt x="261315" y="130658"/>
                </a:cubicBezTo>
                <a:lnTo>
                  <a:pt x="261315" y="130658"/>
                </a:lnTo>
                <a:cubicBezTo>
                  <a:pt x="261315" y="202770"/>
                  <a:pt x="202770" y="261315"/>
                  <a:pt x="130658" y="261315"/>
                </a:cubicBezTo>
                <a:lnTo>
                  <a:pt x="130658" y="261315"/>
                </a:lnTo>
                <a:cubicBezTo>
                  <a:pt x="58546" y="261315"/>
                  <a:pt x="0" y="202770"/>
                  <a:pt x="0" y="130658"/>
                </a:cubicBezTo>
                <a:lnTo>
                  <a:pt x="0" y="130658"/>
                </a:lnTo>
                <a:cubicBezTo>
                  <a:pt x="0" y="58546"/>
                  <a:pt x="58546" y="0"/>
                  <a:pt x="130658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7708245" y="2368171"/>
            <a:ext cx="122492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970122" y="2286510"/>
            <a:ext cx="3560423" cy="212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9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Applied </a:t>
            </a:r>
            <a:pPr>
              <a:lnSpc>
                <a:spcPct val="140000"/>
              </a:lnSpc>
            </a:pPr>
            <a:r>
              <a:rPr lang="en-US" sz="1029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 weighted criteria</a:t>
            </a:r>
            <a:pPr>
              <a:lnSpc>
                <a:spcPct val="140000"/>
              </a:lnSpc>
            </a:pPr>
            <a:r>
              <a:rPr lang="en-US" sz="1029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aligned with stakeholder priorities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7610813" y="2711148"/>
            <a:ext cx="261315" cy="261315"/>
          </a:xfrm>
          <a:custGeom>
            <a:avLst/>
            <a:gdLst/>
            <a:ahLst/>
            <a:cxnLst/>
            <a:rect l="l" t="t" r="r" b="b"/>
            <a:pathLst>
              <a:path w="261315" h="261315">
                <a:moveTo>
                  <a:pt x="130658" y="0"/>
                </a:moveTo>
                <a:lnTo>
                  <a:pt x="130658" y="0"/>
                </a:lnTo>
                <a:cubicBezTo>
                  <a:pt x="202770" y="0"/>
                  <a:pt x="261315" y="58546"/>
                  <a:pt x="261315" y="130658"/>
                </a:cubicBezTo>
                <a:lnTo>
                  <a:pt x="261315" y="130658"/>
                </a:lnTo>
                <a:cubicBezTo>
                  <a:pt x="261315" y="202770"/>
                  <a:pt x="202770" y="261315"/>
                  <a:pt x="130658" y="261315"/>
                </a:cubicBezTo>
                <a:lnTo>
                  <a:pt x="130658" y="261315"/>
                </a:lnTo>
                <a:cubicBezTo>
                  <a:pt x="58546" y="261315"/>
                  <a:pt x="0" y="202770"/>
                  <a:pt x="0" y="130658"/>
                </a:cubicBezTo>
                <a:lnTo>
                  <a:pt x="0" y="130658"/>
                </a:lnTo>
                <a:cubicBezTo>
                  <a:pt x="0" y="58546"/>
                  <a:pt x="58546" y="0"/>
                  <a:pt x="130658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7707735" y="2760145"/>
            <a:ext cx="122492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970122" y="2678484"/>
            <a:ext cx="3552257" cy="212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9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Derived weights from </a:t>
            </a:r>
            <a:pPr>
              <a:lnSpc>
                <a:spcPct val="140000"/>
              </a:lnSpc>
            </a:pPr>
            <a:r>
              <a:rPr lang="en-US" sz="1029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stakeholder priority sessions</a:t>
            </a:r>
            <a:pPr>
              <a:lnSpc>
                <a:spcPct val="140000"/>
              </a:lnSpc>
            </a:pPr>
            <a:r>
              <a:rPr lang="en-US" sz="1029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for buy-in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447491" y="3266443"/>
            <a:ext cx="4417865" cy="4409699"/>
          </a:xfrm>
          <a:custGeom>
            <a:avLst/>
            <a:gdLst/>
            <a:ahLst/>
            <a:cxnLst/>
            <a:rect l="l" t="t" r="r" b="b"/>
            <a:pathLst>
              <a:path w="4417865" h="4409699">
                <a:moveTo>
                  <a:pt x="65308" y="0"/>
                </a:moveTo>
                <a:lnTo>
                  <a:pt x="4352557" y="0"/>
                </a:lnTo>
                <a:cubicBezTo>
                  <a:pt x="4388625" y="0"/>
                  <a:pt x="4417865" y="29239"/>
                  <a:pt x="4417865" y="65308"/>
                </a:cubicBezTo>
                <a:lnTo>
                  <a:pt x="4417865" y="4344391"/>
                </a:lnTo>
                <a:cubicBezTo>
                  <a:pt x="4417865" y="4380459"/>
                  <a:pt x="4388625" y="4409699"/>
                  <a:pt x="4352557" y="4409699"/>
                </a:cubicBezTo>
                <a:lnTo>
                  <a:pt x="65308" y="4409699"/>
                </a:lnTo>
                <a:cubicBezTo>
                  <a:pt x="29239" y="4409699"/>
                  <a:pt x="0" y="4380459"/>
                  <a:pt x="0" y="4344391"/>
                </a:cubicBezTo>
                <a:lnTo>
                  <a:pt x="0" y="65308"/>
                </a:lnTo>
                <a:cubicBezTo>
                  <a:pt x="0" y="29263"/>
                  <a:pt x="29263" y="0"/>
                  <a:pt x="6530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8997" dist="32664" dir="5400000">
              <a:srgbClr val="000000">
                <a:alpha val="10196"/>
              </a:srgbClr>
            </a:outerShdw>
          </a:effectLst>
        </p:spPr>
      </p:sp>
      <p:sp>
        <p:nvSpPr>
          <p:cNvPr id="57" name="Shape 55"/>
          <p:cNvSpPr/>
          <p:nvPr/>
        </p:nvSpPr>
        <p:spPr>
          <a:xfrm>
            <a:off x="7623062" y="3446098"/>
            <a:ext cx="220485" cy="195987"/>
          </a:xfrm>
          <a:custGeom>
            <a:avLst/>
            <a:gdLst/>
            <a:ahLst/>
            <a:cxnLst/>
            <a:rect l="l" t="t" r="r" b="b"/>
            <a:pathLst>
              <a:path w="220485" h="195987">
                <a:moveTo>
                  <a:pt x="196140" y="91869"/>
                </a:moveTo>
                <a:lnTo>
                  <a:pt x="128769" y="91869"/>
                </a:lnTo>
                <a:cubicBezTo>
                  <a:pt x="121994" y="91869"/>
                  <a:pt x="116520" y="86395"/>
                  <a:pt x="116520" y="79620"/>
                </a:cubicBezTo>
                <a:lnTo>
                  <a:pt x="116520" y="12249"/>
                </a:lnTo>
                <a:cubicBezTo>
                  <a:pt x="116520" y="5474"/>
                  <a:pt x="122032" y="-77"/>
                  <a:pt x="128731" y="804"/>
                </a:cubicBezTo>
                <a:cubicBezTo>
                  <a:pt x="169689" y="6239"/>
                  <a:pt x="202149" y="38700"/>
                  <a:pt x="207585" y="79658"/>
                </a:cubicBezTo>
                <a:cubicBezTo>
                  <a:pt x="208465" y="86357"/>
                  <a:pt x="202915" y="91869"/>
                  <a:pt x="196140" y="91869"/>
                </a:cubicBezTo>
                <a:close/>
                <a:moveTo>
                  <a:pt x="85208" y="14240"/>
                </a:moveTo>
                <a:cubicBezTo>
                  <a:pt x="92137" y="12785"/>
                  <a:pt x="98146" y="18450"/>
                  <a:pt x="98146" y="25532"/>
                </a:cubicBezTo>
                <a:lnTo>
                  <a:pt x="98146" y="101056"/>
                </a:lnTo>
                <a:cubicBezTo>
                  <a:pt x="98146" y="103199"/>
                  <a:pt x="98912" y="105266"/>
                  <a:pt x="100252" y="106912"/>
                </a:cubicBezTo>
                <a:lnTo>
                  <a:pt x="150818" y="167928"/>
                </a:lnTo>
                <a:cubicBezTo>
                  <a:pt x="155296" y="173326"/>
                  <a:pt x="154339" y="181479"/>
                  <a:pt x="148177" y="184809"/>
                </a:cubicBezTo>
                <a:cubicBezTo>
                  <a:pt x="135124" y="191929"/>
                  <a:pt x="120157" y="195987"/>
                  <a:pt x="104271" y="195987"/>
                </a:cubicBezTo>
                <a:cubicBezTo>
                  <a:pt x="53552" y="195987"/>
                  <a:pt x="12402" y="154837"/>
                  <a:pt x="12402" y="104118"/>
                </a:cubicBezTo>
                <a:cubicBezTo>
                  <a:pt x="12402" y="59906"/>
                  <a:pt x="43599" y="23005"/>
                  <a:pt x="85208" y="14240"/>
                </a:cubicBezTo>
                <a:close/>
                <a:moveTo>
                  <a:pt x="182895" y="110242"/>
                </a:moveTo>
                <a:lnTo>
                  <a:pt x="207394" y="110242"/>
                </a:lnTo>
                <a:cubicBezTo>
                  <a:pt x="214475" y="110242"/>
                  <a:pt x="220140" y="116252"/>
                  <a:pt x="218686" y="123181"/>
                </a:cubicBezTo>
                <a:cubicBezTo>
                  <a:pt x="214781" y="141708"/>
                  <a:pt x="205288" y="158167"/>
                  <a:pt x="192044" y="170723"/>
                </a:cubicBezTo>
                <a:cubicBezTo>
                  <a:pt x="187336" y="175201"/>
                  <a:pt x="179948" y="174244"/>
                  <a:pt x="175814" y="169230"/>
                </a:cubicBezTo>
                <a:lnTo>
                  <a:pt x="143507" y="130300"/>
                </a:lnTo>
                <a:cubicBezTo>
                  <a:pt x="136884" y="122300"/>
                  <a:pt x="142588" y="110242"/>
                  <a:pt x="152923" y="110242"/>
                </a:cubicBezTo>
                <a:lnTo>
                  <a:pt x="182857" y="110242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8" name="Text 56"/>
          <p:cNvSpPr/>
          <p:nvPr/>
        </p:nvSpPr>
        <p:spPr>
          <a:xfrm>
            <a:off x="7953790" y="3429766"/>
            <a:ext cx="1478066" cy="228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6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Weight Distribution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7610813" y="3789074"/>
            <a:ext cx="620624" cy="1959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9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Technical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1448732" y="3789074"/>
            <a:ext cx="318478" cy="1959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9" b="1" dirty="0">
                <a:solidFill>
                  <a:srgbClr val="D9770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35%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7610813" y="4017725"/>
            <a:ext cx="4091220" cy="97993"/>
          </a:xfrm>
          <a:custGeom>
            <a:avLst/>
            <a:gdLst/>
            <a:ahLst/>
            <a:cxnLst/>
            <a:rect l="l" t="t" r="r" b="b"/>
            <a:pathLst>
              <a:path w="4091220" h="97993">
                <a:moveTo>
                  <a:pt x="48997" y="0"/>
                </a:moveTo>
                <a:lnTo>
                  <a:pt x="4042224" y="0"/>
                </a:lnTo>
                <a:cubicBezTo>
                  <a:pt x="4069284" y="0"/>
                  <a:pt x="4091220" y="21937"/>
                  <a:pt x="4091220" y="48997"/>
                </a:cubicBezTo>
                <a:lnTo>
                  <a:pt x="4091220" y="48997"/>
                </a:lnTo>
                <a:cubicBezTo>
                  <a:pt x="4091220" y="76057"/>
                  <a:pt x="4069284" y="97993"/>
                  <a:pt x="4042224" y="97993"/>
                </a:cubicBezTo>
                <a:lnTo>
                  <a:pt x="48997" y="97993"/>
                </a:lnTo>
                <a:cubicBezTo>
                  <a:pt x="21955" y="97993"/>
                  <a:pt x="0" y="76039"/>
                  <a:pt x="0" y="48997"/>
                </a:cubicBezTo>
                <a:lnTo>
                  <a:pt x="0" y="48997"/>
                </a:lnTo>
                <a:cubicBezTo>
                  <a:pt x="0" y="21955"/>
                  <a:pt x="21955" y="0"/>
                  <a:pt x="48997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62" name="Shape 60"/>
          <p:cNvSpPr/>
          <p:nvPr/>
        </p:nvSpPr>
        <p:spPr>
          <a:xfrm>
            <a:off x="7610813" y="4017725"/>
            <a:ext cx="1429069" cy="97993"/>
          </a:xfrm>
          <a:custGeom>
            <a:avLst/>
            <a:gdLst/>
            <a:ahLst/>
            <a:cxnLst/>
            <a:rect l="l" t="t" r="r" b="b"/>
            <a:pathLst>
              <a:path w="1429069" h="97993">
                <a:moveTo>
                  <a:pt x="48997" y="0"/>
                </a:moveTo>
                <a:lnTo>
                  <a:pt x="1380072" y="0"/>
                </a:lnTo>
                <a:cubicBezTo>
                  <a:pt x="1407114" y="0"/>
                  <a:pt x="1429069" y="21955"/>
                  <a:pt x="1429069" y="48997"/>
                </a:cubicBezTo>
                <a:lnTo>
                  <a:pt x="1429069" y="48997"/>
                </a:lnTo>
                <a:cubicBezTo>
                  <a:pt x="1429069" y="76039"/>
                  <a:pt x="1407114" y="97993"/>
                  <a:pt x="1380072" y="97993"/>
                </a:cubicBezTo>
                <a:lnTo>
                  <a:pt x="48997" y="97993"/>
                </a:lnTo>
                <a:cubicBezTo>
                  <a:pt x="21955" y="97993"/>
                  <a:pt x="0" y="76039"/>
                  <a:pt x="0" y="48997"/>
                </a:cubicBezTo>
                <a:lnTo>
                  <a:pt x="0" y="48997"/>
                </a:lnTo>
                <a:cubicBezTo>
                  <a:pt x="0" y="21955"/>
                  <a:pt x="21955" y="0"/>
                  <a:pt x="48997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63" name="Text 61"/>
          <p:cNvSpPr/>
          <p:nvPr/>
        </p:nvSpPr>
        <p:spPr>
          <a:xfrm>
            <a:off x="7610813" y="4213712"/>
            <a:ext cx="734950" cy="1959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9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Operational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1442504" y="4213712"/>
            <a:ext cx="326644" cy="1959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9" b="1" dirty="0">
                <a:solidFill>
                  <a:srgbClr val="4A6FA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50%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7610813" y="4442363"/>
            <a:ext cx="4091220" cy="97993"/>
          </a:xfrm>
          <a:custGeom>
            <a:avLst/>
            <a:gdLst/>
            <a:ahLst/>
            <a:cxnLst/>
            <a:rect l="l" t="t" r="r" b="b"/>
            <a:pathLst>
              <a:path w="4091220" h="97993">
                <a:moveTo>
                  <a:pt x="48997" y="0"/>
                </a:moveTo>
                <a:lnTo>
                  <a:pt x="4042224" y="0"/>
                </a:lnTo>
                <a:cubicBezTo>
                  <a:pt x="4069284" y="0"/>
                  <a:pt x="4091220" y="21937"/>
                  <a:pt x="4091220" y="48997"/>
                </a:cubicBezTo>
                <a:lnTo>
                  <a:pt x="4091220" y="48997"/>
                </a:lnTo>
                <a:cubicBezTo>
                  <a:pt x="4091220" y="76057"/>
                  <a:pt x="4069284" y="97993"/>
                  <a:pt x="4042224" y="97993"/>
                </a:cubicBezTo>
                <a:lnTo>
                  <a:pt x="48997" y="97993"/>
                </a:lnTo>
                <a:cubicBezTo>
                  <a:pt x="21955" y="97993"/>
                  <a:pt x="0" y="76039"/>
                  <a:pt x="0" y="48997"/>
                </a:cubicBezTo>
                <a:lnTo>
                  <a:pt x="0" y="48997"/>
                </a:lnTo>
                <a:cubicBezTo>
                  <a:pt x="0" y="21955"/>
                  <a:pt x="21955" y="0"/>
                  <a:pt x="48997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66" name="Shape 64"/>
          <p:cNvSpPr/>
          <p:nvPr/>
        </p:nvSpPr>
        <p:spPr>
          <a:xfrm>
            <a:off x="7610813" y="4442363"/>
            <a:ext cx="2049693" cy="97993"/>
          </a:xfrm>
          <a:custGeom>
            <a:avLst/>
            <a:gdLst/>
            <a:ahLst/>
            <a:cxnLst/>
            <a:rect l="l" t="t" r="r" b="b"/>
            <a:pathLst>
              <a:path w="2049693" h="97993">
                <a:moveTo>
                  <a:pt x="48997" y="0"/>
                </a:moveTo>
                <a:lnTo>
                  <a:pt x="2000697" y="0"/>
                </a:lnTo>
                <a:cubicBezTo>
                  <a:pt x="2027757" y="0"/>
                  <a:pt x="2049693" y="21937"/>
                  <a:pt x="2049693" y="48997"/>
                </a:cubicBezTo>
                <a:lnTo>
                  <a:pt x="2049693" y="48997"/>
                </a:lnTo>
                <a:cubicBezTo>
                  <a:pt x="2049693" y="76057"/>
                  <a:pt x="2027757" y="97993"/>
                  <a:pt x="2000697" y="97993"/>
                </a:cubicBezTo>
                <a:lnTo>
                  <a:pt x="48997" y="97993"/>
                </a:lnTo>
                <a:cubicBezTo>
                  <a:pt x="21955" y="97993"/>
                  <a:pt x="0" y="76039"/>
                  <a:pt x="0" y="48997"/>
                </a:cubicBezTo>
                <a:lnTo>
                  <a:pt x="0" y="48997"/>
                </a:lnTo>
                <a:cubicBezTo>
                  <a:pt x="0" y="21955"/>
                  <a:pt x="21955" y="0"/>
                  <a:pt x="48997" y="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67" name="Text 65"/>
          <p:cNvSpPr/>
          <p:nvPr/>
        </p:nvSpPr>
        <p:spPr>
          <a:xfrm>
            <a:off x="7610813" y="4638350"/>
            <a:ext cx="579794" cy="1959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9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Financial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11473587" y="4638350"/>
            <a:ext cx="293980" cy="1959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9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15%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7610813" y="4867001"/>
            <a:ext cx="4091220" cy="97993"/>
          </a:xfrm>
          <a:custGeom>
            <a:avLst/>
            <a:gdLst/>
            <a:ahLst/>
            <a:cxnLst/>
            <a:rect l="l" t="t" r="r" b="b"/>
            <a:pathLst>
              <a:path w="4091220" h="97993">
                <a:moveTo>
                  <a:pt x="48997" y="0"/>
                </a:moveTo>
                <a:lnTo>
                  <a:pt x="4042224" y="0"/>
                </a:lnTo>
                <a:cubicBezTo>
                  <a:pt x="4069284" y="0"/>
                  <a:pt x="4091220" y="21937"/>
                  <a:pt x="4091220" y="48997"/>
                </a:cubicBezTo>
                <a:lnTo>
                  <a:pt x="4091220" y="48997"/>
                </a:lnTo>
                <a:cubicBezTo>
                  <a:pt x="4091220" y="76057"/>
                  <a:pt x="4069284" y="97993"/>
                  <a:pt x="4042224" y="97993"/>
                </a:cubicBezTo>
                <a:lnTo>
                  <a:pt x="48997" y="97993"/>
                </a:lnTo>
                <a:cubicBezTo>
                  <a:pt x="21955" y="97993"/>
                  <a:pt x="0" y="76039"/>
                  <a:pt x="0" y="48997"/>
                </a:cubicBezTo>
                <a:lnTo>
                  <a:pt x="0" y="48997"/>
                </a:lnTo>
                <a:cubicBezTo>
                  <a:pt x="0" y="21955"/>
                  <a:pt x="21955" y="0"/>
                  <a:pt x="48997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70" name="Shape 68"/>
          <p:cNvSpPr/>
          <p:nvPr/>
        </p:nvSpPr>
        <p:spPr>
          <a:xfrm>
            <a:off x="7610813" y="4867001"/>
            <a:ext cx="612458" cy="97993"/>
          </a:xfrm>
          <a:custGeom>
            <a:avLst/>
            <a:gdLst/>
            <a:ahLst/>
            <a:cxnLst/>
            <a:rect l="l" t="t" r="r" b="b"/>
            <a:pathLst>
              <a:path w="612458" h="97993">
                <a:moveTo>
                  <a:pt x="48997" y="0"/>
                </a:moveTo>
                <a:lnTo>
                  <a:pt x="563461" y="0"/>
                </a:lnTo>
                <a:cubicBezTo>
                  <a:pt x="590503" y="0"/>
                  <a:pt x="612458" y="21955"/>
                  <a:pt x="612458" y="48997"/>
                </a:cubicBezTo>
                <a:lnTo>
                  <a:pt x="612458" y="48997"/>
                </a:lnTo>
                <a:cubicBezTo>
                  <a:pt x="612458" y="76039"/>
                  <a:pt x="590503" y="97993"/>
                  <a:pt x="563461" y="97993"/>
                </a:cubicBezTo>
                <a:lnTo>
                  <a:pt x="48997" y="97993"/>
                </a:lnTo>
                <a:cubicBezTo>
                  <a:pt x="21955" y="97993"/>
                  <a:pt x="0" y="76039"/>
                  <a:pt x="0" y="48997"/>
                </a:cubicBezTo>
                <a:lnTo>
                  <a:pt x="0" y="48997"/>
                </a:lnTo>
                <a:cubicBezTo>
                  <a:pt x="0" y="21955"/>
                  <a:pt x="21955" y="0"/>
                  <a:pt x="48997" y="0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71" name="Shape 69"/>
          <p:cNvSpPr/>
          <p:nvPr/>
        </p:nvSpPr>
        <p:spPr>
          <a:xfrm>
            <a:off x="7610813" y="5098918"/>
            <a:ext cx="4091220" cy="6533"/>
          </a:xfrm>
          <a:custGeom>
            <a:avLst/>
            <a:gdLst/>
            <a:ahLst/>
            <a:cxnLst/>
            <a:rect l="l" t="t" r="r" b="b"/>
            <a:pathLst>
              <a:path w="4091220" h="6533">
                <a:moveTo>
                  <a:pt x="0" y="0"/>
                </a:moveTo>
                <a:lnTo>
                  <a:pt x="4091220" y="0"/>
                </a:lnTo>
                <a:lnTo>
                  <a:pt x="4091220" y="6533"/>
                </a:lnTo>
                <a:lnTo>
                  <a:pt x="0" y="6533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72" name="Shape 70"/>
          <p:cNvSpPr/>
          <p:nvPr/>
        </p:nvSpPr>
        <p:spPr>
          <a:xfrm>
            <a:off x="7627145" y="5265507"/>
            <a:ext cx="114326" cy="114326"/>
          </a:xfrm>
          <a:custGeom>
            <a:avLst/>
            <a:gdLst/>
            <a:ahLst/>
            <a:cxnLst/>
            <a:rect l="l" t="t" r="r" b="b"/>
            <a:pathLst>
              <a:path w="114326" h="114326">
                <a:moveTo>
                  <a:pt x="57163" y="114326"/>
                </a:moveTo>
                <a:cubicBezTo>
                  <a:pt x="88712" y="114326"/>
                  <a:pt x="114326" y="88712"/>
                  <a:pt x="114326" y="57163"/>
                </a:cubicBezTo>
                <a:cubicBezTo>
                  <a:pt x="114326" y="25614"/>
                  <a:pt x="88712" y="0"/>
                  <a:pt x="57163" y="0"/>
                </a:cubicBezTo>
                <a:cubicBezTo>
                  <a:pt x="25614" y="0"/>
                  <a:pt x="0" y="25614"/>
                  <a:pt x="0" y="57163"/>
                </a:cubicBezTo>
                <a:cubicBezTo>
                  <a:pt x="0" y="88712"/>
                  <a:pt x="25614" y="114326"/>
                  <a:pt x="57163" y="114326"/>
                </a:cubicBezTo>
                <a:close/>
                <a:moveTo>
                  <a:pt x="50017" y="35727"/>
                </a:moveTo>
                <a:cubicBezTo>
                  <a:pt x="50017" y="31783"/>
                  <a:pt x="53219" y="28581"/>
                  <a:pt x="57163" y="28581"/>
                </a:cubicBezTo>
                <a:cubicBezTo>
                  <a:pt x="61106" y="28581"/>
                  <a:pt x="64308" y="31783"/>
                  <a:pt x="64308" y="35727"/>
                </a:cubicBezTo>
                <a:cubicBezTo>
                  <a:pt x="64308" y="39670"/>
                  <a:pt x="61106" y="42872"/>
                  <a:pt x="57163" y="42872"/>
                </a:cubicBezTo>
                <a:cubicBezTo>
                  <a:pt x="53219" y="42872"/>
                  <a:pt x="50017" y="39670"/>
                  <a:pt x="50017" y="35727"/>
                </a:cubicBezTo>
                <a:close/>
                <a:moveTo>
                  <a:pt x="48231" y="50017"/>
                </a:moveTo>
                <a:lnTo>
                  <a:pt x="58949" y="50017"/>
                </a:lnTo>
                <a:cubicBezTo>
                  <a:pt x="61919" y="50017"/>
                  <a:pt x="64308" y="52407"/>
                  <a:pt x="64308" y="55376"/>
                </a:cubicBezTo>
                <a:lnTo>
                  <a:pt x="64308" y="75026"/>
                </a:lnTo>
                <a:lnTo>
                  <a:pt x="66094" y="75026"/>
                </a:lnTo>
                <a:cubicBezTo>
                  <a:pt x="69064" y="75026"/>
                  <a:pt x="71453" y="77415"/>
                  <a:pt x="71453" y="80385"/>
                </a:cubicBezTo>
                <a:cubicBezTo>
                  <a:pt x="71453" y="83355"/>
                  <a:pt x="69064" y="85744"/>
                  <a:pt x="66094" y="85744"/>
                </a:cubicBezTo>
                <a:lnTo>
                  <a:pt x="48231" y="85744"/>
                </a:lnTo>
                <a:cubicBezTo>
                  <a:pt x="45261" y="85744"/>
                  <a:pt x="42872" y="83355"/>
                  <a:pt x="42872" y="80385"/>
                </a:cubicBezTo>
                <a:cubicBezTo>
                  <a:pt x="42872" y="77415"/>
                  <a:pt x="45261" y="75026"/>
                  <a:pt x="48231" y="75026"/>
                </a:cubicBezTo>
                <a:lnTo>
                  <a:pt x="53590" y="75026"/>
                </a:lnTo>
                <a:lnTo>
                  <a:pt x="53590" y="60735"/>
                </a:lnTo>
                <a:lnTo>
                  <a:pt x="48231" y="60735"/>
                </a:lnTo>
                <a:cubicBezTo>
                  <a:pt x="45261" y="60735"/>
                  <a:pt x="42872" y="58346"/>
                  <a:pt x="42872" y="55376"/>
                </a:cubicBezTo>
                <a:cubicBezTo>
                  <a:pt x="42872" y="52407"/>
                  <a:pt x="45261" y="50017"/>
                  <a:pt x="48231" y="50017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73" name="Text 71"/>
          <p:cNvSpPr/>
          <p:nvPr/>
        </p:nvSpPr>
        <p:spPr>
          <a:xfrm>
            <a:off x="7799810" y="5232843"/>
            <a:ext cx="3959387" cy="3756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Weights validated through stakeholder consensus to ensure alignment with business priorities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2207" y="332207"/>
            <a:ext cx="11585722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b="1" spc="46" kern="0" dirty="0">
                <a:solidFill>
                  <a:srgbClr val="D9770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PYTHON ANALYTICS SUITE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2207" y="564752"/>
            <a:ext cx="11726910" cy="3986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39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Technical 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32207" y="1029842"/>
            <a:ext cx="11602332" cy="232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Weighted Sum Model (WSM) evaluation engine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2207" y="1395270"/>
            <a:ext cx="5697351" cy="3604447"/>
          </a:xfrm>
          <a:custGeom>
            <a:avLst/>
            <a:gdLst/>
            <a:ahLst/>
            <a:cxnLst/>
            <a:rect l="l" t="t" r="r" b="b"/>
            <a:pathLst>
              <a:path w="5697351" h="3604447">
                <a:moveTo>
                  <a:pt x="66430" y="0"/>
                </a:moveTo>
                <a:lnTo>
                  <a:pt x="5630922" y="0"/>
                </a:lnTo>
                <a:cubicBezTo>
                  <a:pt x="5667610" y="0"/>
                  <a:pt x="5697351" y="29742"/>
                  <a:pt x="5697351" y="66430"/>
                </a:cubicBezTo>
                <a:lnTo>
                  <a:pt x="5697351" y="3538017"/>
                </a:lnTo>
                <a:cubicBezTo>
                  <a:pt x="5697351" y="3574705"/>
                  <a:pt x="5667610" y="3604447"/>
                  <a:pt x="5630922" y="3604447"/>
                </a:cubicBezTo>
                <a:lnTo>
                  <a:pt x="66430" y="3604447"/>
                </a:lnTo>
                <a:cubicBezTo>
                  <a:pt x="29742" y="3604447"/>
                  <a:pt x="0" y="3574705"/>
                  <a:pt x="0" y="3538017"/>
                </a:cubicBezTo>
                <a:lnTo>
                  <a:pt x="0" y="66430"/>
                </a:lnTo>
                <a:cubicBezTo>
                  <a:pt x="0" y="29766"/>
                  <a:pt x="29766" y="0"/>
                  <a:pt x="66430" y="0"/>
                </a:cubicBezTo>
                <a:close/>
              </a:path>
            </a:pathLst>
          </a:custGeom>
          <a:solidFill>
            <a:srgbClr val="1E3A5F"/>
          </a:solidFill>
          <a:ln/>
          <a:effectLst>
            <a:outerShdw sx="100000" sy="100000" kx="0" ky="0" algn="bl" rotWithShape="0" blurRad="124578" dist="83052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547104" y="1561373"/>
            <a:ext cx="218011" cy="249155"/>
          </a:xfrm>
          <a:custGeom>
            <a:avLst/>
            <a:gdLst/>
            <a:ahLst/>
            <a:cxnLst/>
            <a:rect l="l" t="t" r="r" b="b"/>
            <a:pathLst>
              <a:path w="218011" h="249155">
                <a:moveTo>
                  <a:pt x="214021" y="97570"/>
                </a:moveTo>
                <a:cubicBezTo>
                  <a:pt x="210273" y="82533"/>
                  <a:pt x="203169" y="71194"/>
                  <a:pt x="188034" y="71194"/>
                </a:cubicBezTo>
                <a:lnTo>
                  <a:pt x="168520" y="71194"/>
                </a:lnTo>
                <a:lnTo>
                  <a:pt x="168520" y="94261"/>
                </a:lnTo>
                <a:cubicBezTo>
                  <a:pt x="168520" y="112169"/>
                  <a:pt x="153338" y="127254"/>
                  <a:pt x="136013" y="127254"/>
                </a:cubicBezTo>
                <a:lnTo>
                  <a:pt x="84041" y="127254"/>
                </a:lnTo>
                <a:cubicBezTo>
                  <a:pt x="69832" y="127254"/>
                  <a:pt x="58055" y="139420"/>
                  <a:pt x="58055" y="153678"/>
                </a:cubicBezTo>
                <a:lnTo>
                  <a:pt x="58055" y="203217"/>
                </a:lnTo>
                <a:cubicBezTo>
                  <a:pt x="58055" y="217330"/>
                  <a:pt x="70318" y="225602"/>
                  <a:pt x="84041" y="229641"/>
                </a:cubicBezTo>
                <a:cubicBezTo>
                  <a:pt x="100489" y="234459"/>
                  <a:pt x="116305" y="235335"/>
                  <a:pt x="136013" y="229641"/>
                </a:cubicBezTo>
                <a:cubicBezTo>
                  <a:pt x="149104" y="225846"/>
                  <a:pt x="162000" y="218206"/>
                  <a:pt x="162000" y="203217"/>
                </a:cubicBezTo>
                <a:lnTo>
                  <a:pt x="162000" y="183411"/>
                </a:lnTo>
                <a:lnTo>
                  <a:pt x="110076" y="183411"/>
                </a:lnTo>
                <a:lnTo>
                  <a:pt x="110076" y="176793"/>
                </a:lnTo>
                <a:lnTo>
                  <a:pt x="188034" y="176793"/>
                </a:lnTo>
                <a:cubicBezTo>
                  <a:pt x="203169" y="176793"/>
                  <a:pt x="208765" y="166233"/>
                  <a:pt x="214021" y="150418"/>
                </a:cubicBezTo>
                <a:cubicBezTo>
                  <a:pt x="219471" y="134116"/>
                  <a:pt x="219227" y="118446"/>
                  <a:pt x="214021" y="97570"/>
                </a:cubicBezTo>
                <a:close/>
                <a:moveTo>
                  <a:pt x="139274" y="216405"/>
                </a:moveTo>
                <a:cubicBezTo>
                  <a:pt x="135570" y="216665"/>
                  <a:pt x="132031" y="214836"/>
                  <a:pt x="130100" y="211665"/>
                </a:cubicBezTo>
                <a:cubicBezTo>
                  <a:pt x="128169" y="208494"/>
                  <a:pt x="128169" y="204510"/>
                  <a:pt x="130100" y="201339"/>
                </a:cubicBezTo>
                <a:cubicBezTo>
                  <a:pt x="132031" y="198168"/>
                  <a:pt x="135570" y="196339"/>
                  <a:pt x="139274" y="196599"/>
                </a:cubicBezTo>
                <a:cubicBezTo>
                  <a:pt x="142978" y="196339"/>
                  <a:pt x="146517" y="198168"/>
                  <a:pt x="148448" y="201339"/>
                </a:cubicBezTo>
                <a:cubicBezTo>
                  <a:pt x="150379" y="204510"/>
                  <a:pt x="150379" y="208494"/>
                  <a:pt x="148448" y="211665"/>
                </a:cubicBezTo>
                <a:cubicBezTo>
                  <a:pt x="146517" y="214836"/>
                  <a:pt x="142978" y="216665"/>
                  <a:pt x="139274" y="216405"/>
                </a:cubicBezTo>
                <a:close/>
                <a:moveTo>
                  <a:pt x="81657" y="120733"/>
                </a:moveTo>
                <a:lnTo>
                  <a:pt x="133629" y="120733"/>
                </a:lnTo>
                <a:cubicBezTo>
                  <a:pt x="148082" y="120733"/>
                  <a:pt x="159615" y="108811"/>
                  <a:pt x="159615" y="94309"/>
                </a:cubicBezTo>
                <a:lnTo>
                  <a:pt x="159615" y="44721"/>
                </a:lnTo>
                <a:cubicBezTo>
                  <a:pt x="159615" y="30609"/>
                  <a:pt x="147741" y="20049"/>
                  <a:pt x="133629" y="17665"/>
                </a:cubicBezTo>
                <a:cubicBezTo>
                  <a:pt x="116208" y="14794"/>
                  <a:pt x="97278" y="14940"/>
                  <a:pt x="81657" y="17713"/>
                </a:cubicBezTo>
                <a:cubicBezTo>
                  <a:pt x="59661" y="21606"/>
                  <a:pt x="55671" y="29733"/>
                  <a:pt x="55671" y="44770"/>
                </a:cubicBezTo>
                <a:lnTo>
                  <a:pt x="55671" y="64576"/>
                </a:lnTo>
                <a:lnTo>
                  <a:pt x="107692" y="64576"/>
                </a:lnTo>
                <a:lnTo>
                  <a:pt x="107692" y="71194"/>
                </a:lnTo>
                <a:lnTo>
                  <a:pt x="36157" y="71194"/>
                </a:lnTo>
                <a:cubicBezTo>
                  <a:pt x="21022" y="71194"/>
                  <a:pt x="7786" y="80294"/>
                  <a:pt x="3650" y="97570"/>
                </a:cubicBezTo>
                <a:cubicBezTo>
                  <a:pt x="-1119" y="117376"/>
                  <a:pt x="-1314" y="129736"/>
                  <a:pt x="3650" y="150418"/>
                </a:cubicBezTo>
                <a:cubicBezTo>
                  <a:pt x="7348" y="165795"/>
                  <a:pt x="16156" y="176793"/>
                  <a:pt x="31290" y="176793"/>
                </a:cubicBezTo>
                <a:lnTo>
                  <a:pt x="49150" y="176793"/>
                </a:lnTo>
                <a:lnTo>
                  <a:pt x="49150" y="153046"/>
                </a:lnTo>
                <a:cubicBezTo>
                  <a:pt x="49150" y="135868"/>
                  <a:pt x="63992" y="120733"/>
                  <a:pt x="81657" y="120733"/>
                </a:cubicBezTo>
                <a:close/>
                <a:moveTo>
                  <a:pt x="78445" y="31485"/>
                </a:moveTo>
                <a:cubicBezTo>
                  <a:pt x="83924" y="31485"/>
                  <a:pt x="88372" y="35933"/>
                  <a:pt x="88372" y="41412"/>
                </a:cubicBezTo>
                <a:cubicBezTo>
                  <a:pt x="88372" y="46891"/>
                  <a:pt x="83924" y="51340"/>
                  <a:pt x="78445" y="51340"/>
                </a:cubicBezTo>
                <a:cubicBezTo>
                  <a:pt x="72966" y="51340"/>
                  <a:pt x="68518" y="46891"/>
                  <a:pt x="68518" y="41412"/>
                </a:cubicBezTo>
                <a:cubicBezTo>
                  <a:pt x="68518" y="35933"/>
                  <a:pt x="72966" y="31485"/>
                  <a:pt x="78445" y="31485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7" name="Text 5"/>
          <p:cNvSpPr/>
          <p:nvPr/>
        </p:nvSpPr>
        <p:spPr>
          <a:xfrm>
            <a:off x="909417" y="1569678"/>
            <a:ext cx="1195946" cy="232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8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Algorithm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98311" y="1943411"/>
            <a:ext cx="5365144" cy="2890202"/>
          </a:xfrm>
          <a:custGeom>
            <a:avLst/>
            <a:gdLst/>
            <a:ahLst/>
            <a:cxnLst/>
            <a:rect l="l" t="t" r="r" b="b"/>
            <a:pathLst>
              <a:path w="5365144" h="2890202">
                <a:moveTo>
                  <a:pt x="66446" y="0"/>
                </a:moveTo>
                <a:lnTo>
                  <a:pt x="5298699" y="0"/>
                </a:lnTo>
                <a:cubicBezTo>
                  <a:pt x="5335396" y="0"/>
                  <a:pt x="5365144" y="29749"/>
                  <a:pt x="5365144" y="66446"/>
                </a:cubicBezTo>
                <a:lnTo>
                  <a:pt x="5365144" y="2823756"/>
                </a:lnTo>
                <a:cubicBezTo>
                  <a:pt x="5365144" y="2860453"/>
                  <a:pt x="5335396" y="2890202"/>
                  <a:pt x="5298699" y="2890202"/>
                </a:cubicBezTo>
                <a:lnTo>
                  <a:pt x="66446" y="2890202"/>
                </a:lnTo>
                <a:cubicBezTo>
                  <a:pt x="29749" y="2890202"/>
                  <a:pt x="0" y="2860453"/>
                  <a:pt x="0" y="2823756"/>
                </a:cubicBezTo>
                <a:lnTo>
                  <a:pt x="0" y="66446"/>
                </a:lnTo>
                <a:cubicBezTo>
                  <a:pt x="0" y="29773"/>
                  <a:pt x="29773" y="0"/>
                  <a:pt x="66446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9" name="Text 7"/>
          <p:cNvSpPr/>
          <p:nvPr/>
        </p:nvSpPr>
        <p:spPr>
          <a:xfrm>
            <a:off x="631193" y="2076294"/>
            <a:ext cx="5157515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Weighted Sum Model (WSM)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31193" y="2308839"/>
            <a:ext cx="5157515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C27A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 </a:t>
            </a:r>
            <a:pPr>
              <a:lnSpc>
                <a:spcPct val="120000"/>
              </a:lnSpc>
            </a:pPr>
            <a:r>
              <a:rPr lang="en-US" sz="916" dirty="0">
                <a:solidFill>
                  <a:srgbClr val="FFDF2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calculate_business_fit</a:t>
            </a:r>
            <a:pPr>
              <a:lnSpc>
                <a:spcPct val="120000"/>
              </a:lnSpc>
            </a:pPr>
            <a:r>
              <a:rPr lang="en-US" sz="916" dirty="0">
                <a:solidFill>
                  <a:srgbClr val="C27A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(tool_scores):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64076" y="2474943"/>
            <a:ext cx="5024632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Stakeholder-defined priorities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64076" y="2641046"/>
            <a:ext cx="5024632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weights = {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96959" y="2807150"/>
            <a:ext cx="4891749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00D3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'ease_of_use': </a:t>
            </a:r>
            <a:pPr>
              <a:lnSpc>
                <a:spcPct val="120000"/>
              </a:lnSpc>
            </a:pPr>
            <a:r>
              <a:rPr lang="en-US" sz="916" dirty="0">
                <a:solidFill>
                  <a:srgbClr val="FF890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0.20</a:t>
            </a:r>
            <a:pPr>
              <a:lnSpc>
                <a:spcPct val="120000"/>
              </a:lnSpc>
            </a:pPr>
            <a:r>
              <a:rPr lang="en-US" sz="916" dirty="0">
                <a:solidFill>
                  <a:srgbClr val="00D3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96959" y="2973253"/>
            <a:ext cx="4891749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00D3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'integration': </a:t>
            </a:r>
            <a:pPr>
              <a:lnSpc>
                <a:spcPct val="120000"/>
              </a:lnSpc>
            </a:pPr>
            <a:r>
              <a:rPr lang="en-US" sz="916" dirty="0">
                <a:solidFill>
                  <a:srgbClr val="FF890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0.20</a:t>
            </a:r>
            <a:pPr>
              <a:lnSpc>
                <a:spcPct val="120000"/>
              </a:lnSpc>
            </a:pPr>
            <a:r>
              <a:rPr lang="en-US" sz="916" dirty="0">
                <a:solidFill>
                  <a:srgbClr val="00D3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96959" y="3139357"/>
            <a:ext cx="4891749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00D3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'cost_efficiency': </a:t>
            </a:r>
            <a:pPr>
              <a:lnSpc>
                <a:spcPct val="120000"/>
              </a:lnSpc>
            </a:pPr>
            <a:r>
              <a:rPr lang="en-US" sz="916" dirty="0">
                <a:solidFill>
                  <a:srgbClr val="FF890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0.15</a:t>
            </a:r>
            <a:pPr>
              <a:lnSpc>
                <a:spcPct val="120000"/>
              </a:lnSpc>
            </a:pPr>
            <a:r>
              <a:rPr lang="en-US" sz="916" dirty="0">
                <a:solidFill>
                  <a:srgbClr val="00D3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96959" y="3305460"/>
            <a:ext cx="4891749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00D3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'scalability': </a:t>
            </a:r>
            <a:pPr>
              <a:lnSpc>
                <a:spcPct val="120000"/>
              </a:lnSpc>
            </a:pPr>
            <a:r>
              <a:rPr lang="en-US" sz="916" dirty="0">
                <a:solidFill>
                  <a:srgbClr val="FF890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0.15</a:t>
            </a:r>
            <a:pPr>
              <a:lnSpc>
                <a:spcPct val="120000"/>
              </a:lnSpc>
            </a:pPr>
            <a:r>
              <a:rPr lang="en-US" sz="916" dirty="0">
                <a:solidFill>
                  <a:srgbClr val="00D3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96959" y="3471564"/>
            <a:ext cx="4891749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00D3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'paperwork': </a:t>
            </a:r>
            <a:pPr>
              <a:lnSpc>
                <a:spcPct val="120000"/>
              </a:lnSpc>
            </a:pPr>
            <a:r>
              <a:rPr lang="en-US" sz="916" dirty="0">
                <a:solidFill>
                  <a:srgbClr val="FF890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0.15</a:t>
            </a:r>
            <a:pPr>
              <a:lnSpc>
                <a:spcPct val="120000"/>
              </a:lnSpc>
            </a:pPr>
            <a:r>
              <a:rPr lang="en-US" sz="916" dirty="0">
                <a:solidFill>
                  <a:srgbClr val="00D3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96959" y="3637668"/>
            <a:ext cx="4891749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00D3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'visibility': </a:t>
            </a:r>
            <a:pPr>
              <a:lnSpc>
                <a:spcPct val="120000"/>
              </a:lnSpc>
            </a:pPr>
            <a:r>
              <a:rPr lang="en-US" sz="916" dirty="0">
                <a:solidFill>
                  <a:srgbClr val="FF890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0.15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64076" y="3803771"/>
            <a:ext cx="5024632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64076" y="4036316"/>
            <a:ext cx="5024632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return </a:t>
            </a:r>
            <a:pPr>
              <a:lnSpc>
                <a:spcPct val="120000"/>
              </a:lnSpc>
            </a:pPr>
            <a:r>
              <a:rPr lang="en-US" sz="916" dirty="0">
                <a:solidFill>
                  <a:srgbClr val="FFDF2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</a:t>
            </a:r>
            <a:pPr>
              <a:lnSpc>
                <a:spcPct val="120000"/>
              </a:lnSpc>
            </a:pPr>
            <a:r>
              <a:rPr lang="en-US" sz="91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96959" y="4202420"/>
            <a:ext cx="4891749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score * weight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96959" y="4368523"/>
            <a:ext cx="4891749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C27A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</a:t>
            </a:r>
            <a:pPr>
              <a:lnSpc>
                <a:spcPct val="120000"/>
              </a:lnSpc>
            </a:pPr>
            <a:r>
              <a:rPr lang="en-US" sz="91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score, weight</a:t>
            </a:r>
            <a:pPr>
              <a:lnSpc>
                <a:spcPct val="120000"/>
              </a:lnSpc>
            </a:pPr>
            <a:r>
              <a:rPr lang="en-US" sz="916" dirty="0">
                <a:solidFill>
                  <a:srgbClr val="C27A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...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64076" y="4534627"/>
            <a:ext cx="5024632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64258" y="1395270"/>
            <a:ext cx="5697351" cy="3604447"/>
          </a:xfrm>
          <a:custGeom>
            <a:avLst/>
            <a:gdLst/>
            <a:ahLst/>
            <a:cxnLst/>
            <a:rect l="l" t="t" r="r" b="b"/>
            <a:pathLst>
              <a:path w="5697351" h="3604447">
                <a:moveTo>
                  <a:pt x="66430" y="0"/>
                </a:moveTo>
                <a:lnTo>
                  <a:pt x="5630922" y="0"/>
                </a:lnTo>
                <a:cubicBezTo>
                  <a:pt x="5667610" y="0"/>
                  <a:pt x="5697351" y="29742"/>
                  <a:pt x="5697351" y="66430"/>
                </a:cubicBezTo>
                <a:lnTo>
                  <a:pt x="5697351" y="3538017"/>
                </a:lnTo>
                <a:cubicBezTo>
                  <a:pt x="5697351" y="3574705"/>
                  <a:pt x="5667610" y="3604447"/>
                  <a:pt x="5630922" y="3604447"/>
                </a:cubicBezTo>
                <a:lnTo>
                  <a:pt x="66430" y="3604447"/>
                </a:lnTo>
                <a:cubicBezTo>
                  <a:pt x="29742" y="3604447"/>
                  <a:pt x="0" y="3574705"/>
                  <a:pt x="0" y="3538017"/>
                </a:cubicBezTo>
                <a:lnTo>
                  <a:pt x="0" y="66430"/>
                </a:lnTo>
                <a:cubicBezTo>
                  <a:pt x="0" y="29766"/>
                  <a:pt x="29766" y="0"/>
                  <a:pt x="6643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9831" dist="33221" dir="5400000">
              <a:srgbClr val="000000">
                <a:alpha val="10196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6355277" y="1577984"/>
            <a:ext cx="199324" cy="199324"/>
          </a:xfrm>
          <a:custGeom>
            <a:avLst/>
            <a:gdLst/>
            <a:ahLst/>
            <a:cxnLst/>
            <a:rect l="l" t="t" r="r" b="b"/>
            <a:pathLst>
              <a:path w="199324" h="199324">
                <a:moveTo>
                  <a:pt x="90513" y="2024"/>
                </a:moveTo>
                <a:cubicBezTo>
                  <a:pt x="96314" y="-662"/>
                  <a:pt x="103010" y="-662"/>
                  <a:pt x="108811" y="2024"/>
                </a:cubicBezTo>
                <a:lnTo>
                  <a:pt x="193913" y="41344"/>
                </a:lnTo>
                <a:cubicBezTo>
                  <a:pt x="197222" y="42863"/>
                  <a:pt x="199324" y="46172"/>
                  <a:pt x="199324" y="49831"/>
                </a:cubicBezTo>
                <a:cubicBezTo>
                  <a:pt x="199324" y="53491"/>
                  <a:pt x="197222" y="56800"/>
                  <a:pt x="193913" y="58318"/>
                </a:cubicBezTo>
                <a:lnTo>
                  <a:pt x="108811" y="97638"/>
                </a:lnTo>
                <a:cubicBezTo>
                  <a:pt x="103010" y="100324"/>
                  <a:pt x="96314" y="100324"/>
                  <a:pt x="90513" y="97638"/>
                </a:cubicBezTo>
                <a:lnTo>
                  <a:pt x="5411" y="58318"/>
                </a:lnTo>
                <a:cubicBezTo>
                  <a:pt x="2102" y="56761"/>
                  <a:pt x="0" y="53452"/>
                  <a:pt x="0" y="49831"/>
                </a:cubicBezTo>
                <a:cubicBezTo>
                  <a:pt x="0" y="46211"/>
                  <a:pt x="2102" y="42863"/>
                  <a:pt x="5411" y="41344"/>
                </a:cubicBezTo>
                <a:lnTo>
                  <a:pt x="90513" y="2024"/>
                </a:lnTo>
                <a:close/>
                <a:moveTo>
                  <a:pt x="18726" y="85024"/>
                </a:moveTo>
                <a:lnTo>
                  <a:pt x="82688" y="114573"/>
                </a:lnTo>
                <a:cubicBezTo>
                  <a:pt x="93472" y="119556"/>
                  <a:pt x="105891" y="119556"/>
                  <a:pt x="116675" y="114573"/>
                </a:cubicBezTo>
                <a:lnTo>
                  <a:pt x="180638" y="85024"/>
                </a:lnTo>
                <a:lnTo>
                  <a:pt x="193913" y="91175"/>
                </a:lnTo>
                <a:cubicBezTo>
                  <a:pt x="197222" y="92694"/>
                  <a:pt x="199324" y="96003"/>
                  <a:pt x="199324" y="99662"/>
                </a:cubicBezTo>
                <a:cubicBezTo>
                  <a:pt x="199324" y="103322"/>
                  <a:pt x="197222" y="106631"/>
                  <a:pt x="193913" y="108149"/>
                </a:cubicBezTo>
                <a:lnTo>
                  <a:pt x="108811" y="147469"/>
                </a:lnTo>
                <a:cubicBezTo>
                  <a:pt x="103010" y="150155"/>
                  <a:pt x="96314" y="150155"/>
                  <a:pt x="90513" y="147469"/>
                </a:cubicBezTo>
                <a:lnTo>
                  <a:pt x="5411" y="108149"/>
                </a:lnTo>
                <a:cubicBezTo>
                  <a:pt x="2102" y="106592"/>
                  <a:pt x="0" y="103283"/>
                  <a:pt x="0" y="99662"/>
                </a:cubicBezTo>
                <a:cubicBezTo>
                  <a:pt x="0" y="96042"/>
                  <a:pt x="2102" y="92694"/>
                  <a:pt x="5411" y="91175"/>
                </a:cubicBezTo>
                <a:lnTo>
                  <a:pt x="18687" y="85024"/>
                </a:lnTo>
                <a:close/>
                <a:moveTo>
                  <a:pt x="5411" y="141006"/>
                </a:moveTo>
                <a:lnTo>
                  <a:pt x="18687" y="134855"/>
                </a:lnTo>
                <a:lnTo>
                  <a:pt x="82649" y="164404"/>
                </a:lnTo>
                <a:cubicBezTo>
                  <a:pt x="93433" y="169387"/>
                  <a:pt x="105852" y="169387"/>
                  <a:pt x="116636" y="164404"/>
                </a:cubicBezTo>
                <a:lnTo>
                  <a:pt x="180599" y="134855"/>
                </a:lnTo>
                <a:lnTo>
                  <a:pt x="193874" y="141006"/>
                </a:lnTo>
                <a:cubicBezTo>
                  <a:pt x="197183" y="142525"/>
                  <a:pt x="199285" y="145834"/>
                  <a:pt x="199285" y="149493"/>
                </a:cubicBezTo>
                <a:cubicBezTo>
                  <a:pt x="199285" y="153153"/>
                  <a:pt x="197183" y="156462"/>
                  <a:pt x="193874" y="157980"/>
                </a:cubicBezTo>
                <a:lnTo>
                  <a:pt x="108772" y="197300"/>
                </a:lnTo>
                <a:cubicBezTo>
                  <a:pt x="102971" y="199986"/>
                  <a:pt x="96275" y="199986"/>
                  <a:pt x="90475" y="197300"/>
                </a:cubicBezTo>
                <a:lnTo>
                  <a:pt x="5411" y="157980"/>
                </a:lnTo>
                <a:cubicBezTo>
                  <a:pt x="2102" y="156423"/>
                  <a:pt x="0" y="153114"/>
                  <a:pt x="0" y="149493"/>
                </a:cubicBezTo>
                <a:cubicBezTo>
                  <a:pt x="0" y="145873"/>
                  <a:pt x="2102" y="142525"/>
                  <a:pt x="5411" y="141006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26" name="Text 24"/>
          <p:cNvSpPr/>
          <p:nvPr/>
        </p:nvSpPr>
        <p:spPr>
          <a:xfrm>
            <a:off x="6679179" y="1561373"/>
            <a:ext cx="1395270" cy="232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8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Technology Stack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30362" y="1926801"/>
            <a:ext cx="5365144" cy="564752"/>
          </a:xfrm>
          <a:custGeom>
            <a:avLst/>
            <a:gdLst/>
            <a:ahLst/>
            <a:cxnLst/>
            <a:rect l="l" t="t" r="r" b="b"/>
            <a:pathLst>
              <a:path w="5365144" h="564752">
                <a:moveTo>
                  <a:pt x="66443" y="0"/>
                </a:moveTo>
                <a:lnTo>
                  <a:pt x="5298701" y="0"/>
                </a:lnTo>
                <a:cubicBezTo>
                  <a:pt x="5335397" y="0"/>
                  <a:pt x="5365144" y="29748"/>
                  <a:pt x="5365144" y="66443"/>
                </a:cubicBezTo>
                <a:lnTo>
                  <a:pt x="5365144" y="498309"/>
                </a:lnTo>
                <a:cubicBezTo>
                  <a:pt x="5365144" y="535004"/>
                  <a:pt x="5335397" y="564752"/>
                  <a:pt x="5298701" y="564752"/>
                </a:cubicBezTo>
                <a:lnTo>
                  <a:pt x="66443" y="564752"/>
                </a:lnTo>
                <a:cubicBezTo>
                  <a:pt x="29748" y="564752"/>
                  <a:pt x="0" y="535004"/>
                  <a:pt x="0" y="498309"/>
                </a:cubicBezTo>
                <a:lnTo>
                  <a:pt x="0" y="66443"/>
                </a:lnTo>
                <a:cubicBezTo>
                  <a:pt x="0" y="29772"/>
                  <a:pt x="29772" y="0"/>
                  <a:pt x="66443" y="0"/>
                </a:cubicBez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6430024" y="2043074"/>
            <a:ext cx="332207" cy="332207"/>
          </a:xfrm>
          <a:custGeom>
            <a:avLst/>
            <a:gdLst/>
            <a:ahLst/>
            <a:cxnLst/>
            <a:rect l="l" t="t" r="r" b="b"/>
            <a:pathLst>
              <a:path w="332207" h="332207">
                <a:moveTo>
                  <a:pt x="66441" y="0"/>
                </a:moveTo>
                <a:lnTo>
                  <a:pt x="265766" y="0"/>
                </a:lnTo>
                <a:cubicBezTo>
                  <a:pt x="302436" y="0"/>
                  <a:pt x="332207" y="29771"/>
                  <a:pt x="332207" y="66441"/>
                </a:cubicBezTo>
                <a:lnTo>
                  <a:pt x="332207" y="265766"/>
                </a:lnTo>
                <a:cubicBezTo>
                  <a:pt x="332207" y="302436"/>
                  <a:pt x="302436" y="332207"/>
                  <a:pt x="265766" y="332207"/>
                </a:cubicBezTo>
                <a:lnTo>
                  <a:pt x="66441" y="332207"/>
                </a:lnTo>
                <a:cubicBezTo>
                  <a:pt x="29771" y="332207"/>
                  <a:pt x="0" y="302436"/>
                  <a:pt x="0" y="265766"/>
                </a:cubicBezTo>
                <a:lnTo>
                  <a:pt x="0" y="66441"/>
                </a:lnTo>
                <a:cubicBezTo>
                  <a:pt x="0" y="29771"/>
                  <a:pt x="29771" y="0"/>
                  <a:pt x="66441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9" name="Shape 27"/>
          <p:cNvSpPr/>
          <p:nvPr/>
        </p:nvSpPr>
        <p:spPr>
          <a:xfrm>
            <a:off x="6537991" y="2142736"/>
            <a:ext cx="116272" cy="132883"/>
          </a:xfrm>
          <a:custGeom>
            <a:avLst/>
            <a:gdLst/>
            <a:ahLst/>
            <a:cxnLst/>
            <a:rect l="l" t="t" r="r" b="b"/>
            <a:pathLst>
              <a:path w="116272" h="132883">
                <a:moveTo>
                  <a:pt x="66441" y="41526"/>
                </a:moveTo>
                <a:lnTo>
                  <a:pt x="66441" y="66441"/>
                </a:lnTo>
                <a:lnTo>
                  <a:pt x="99662" y="66441"/>
                </a:lnTo>
                <a:lnTo>
                  <a:pt x="99662" y="41526"/>
                </a:lnTo>
                <a:lnTo>
                  <a:pt x="66441" y="41526"/>
                </a:lnTo>
                <a:close/>
                <a:moveTo>
                  <a:pt x="49831" y="41526"/>
                </a:moveTo>
                <a:lnTo>
                  <a:pt x="16610" y="41526"/>
                </a:lnTo>
                <a:lnTo>
                  <a:pt x="16610" y="66441"/>
                </a:lnTo>
                <a:lnTo>
                  <a:pt x="49831" y="66441"/>
                </a:lnTo>
                <a:lnTo>
                  <a:pt x="49831" y="41526"/>
                </a:lnTo>
                <a:close/>
                <a:moveTo>
                  <a:pt x="0" y="83052"/>
                </a:moveTo>
                <a:lnTo>
                  <a:pt x="0" y="24916"/>
                </a:lnTo>
                <a:cubicBezTo>
                  <a:pt x="0" y="15754"/>
                  <a:pt x="7449" y="8305"/>
                  <a:pt x="16610" y="8305"/>
                </a:cubicBezTo>
                <a:lnTo>
                  <a:pt x="99662" y="8305"/>
                </a:lnTo>
                <a:cubicBezTo>
                  <a:pt x="108824" y="8305"/>
                  <a:pt x="116272" y="15754"/>
                  <a:pt x="116272" y="24916"/>
                </a:cubicBezTo>
                <a:lnTo>
                  <a:pt x="116272" y="107967"/>
                </a:lnTo>
                <a:cubicBezTo>
                  <a:pt x="116272" y="117129"/>
                  <a:pt x="108824" y="124578"/>
                  <a:pt x="99662" y="124578"/>
                </a:cubicBezTo>
                <a:lnTo>
                  <a:pt x="16610" y="124578"/>
                </a:lnTo>
                <a:cubicBezTo>
                  <a:pt x="7449" y="124578"/>
                  <a:pt x="0" y="117129"/>
                  <a:pt x="0" y="107967"/>
                </a:cubicBezTo>
                <a:lnTo>
                  <a:pt x="0" y="83052"/>
                </a:lnTo>
                <a:close/>
                <a:moveTo>
                  <a:pt x="99662" y="83052"/>
                </a:moveTo>
                <a:lnTo>
                  <a:pt x="66441" y="83052"/>
                </a:lnTo>
                <a:lnTo>
                  <a:pt x="66441" y="107967"/>
                </a:lnTo>
                <a:lnTo>
                  <a:pt x="99662" y="107967"/>
                </a:lnTo>
                <a:lnTo>
                  <a:pt x="99662" y="83052"/>
                </a:lnTo>
                <a:close/>
                <a:moveTo>
                  <a:pt x="49831" y="107967"/>
                </a:moveTo>
                <a:lnTo>
                  <a:pt x="49831" y="83052"/>
                </a:lnTo>
                <a:lnTo>
                  <a:pt x="16610" y="83052"/>
                </a:lnTo>
                <a:lnTo>
                  <a:pt x="16610" y="107967"/>
                </a:lnTo>
                <a:lnTo>
                  <a:pt x="49831" y="107967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0" name="Text 28"/>
          <p:cNvSpPr/>
          <p:nvPr/>
        </p:nvSpPr>
        <p:spPr>
          <a:xfrm>
            <a:off x="6861893" y="2026463"/>
            <a:ext cx="1536458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Pandas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861893" y="2225787"/>
            <a:ext cx="1528153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manipulation &amp; analysis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30362" y="2591215"/>
            <a:ext cx="5365144" cy="564752"/>
          </a:xfrm>
          <a:custGeom>
            <a:avLst/>
            <a:gdLst/>
            <a:ahLst/>
            <a:cxnLst/>
            <a:rect l="l" t="t" r="r" b="b"/>
            <a:pathLst>
              <a:path w="5365144" h="564752">
                <a:moveTo>
                  <a:pt x="66443" y="0"/>
                </a:moveTo>
                <a:lnTo>
                  <a:pt x="5298701" y="0"/>
                </a:lnTo>
                <a:cubicBezTo>
                  <a:pt x="5335397" y="0"/>
                  <a:pt x="5365144" y="29748"/>
                  <a:pt x="5365144" y="66443"/>
                </a:cubicBezTo>
                <a:lnTo>
                  <a:pt x="5365144" y="498309"/>
                </a:lnTo>
                <a:cubicBezTo>
                  <a:pt x="5365144" y="535004"/>
                  <a:pt x="5335397" y="564752"/>
                  <a:pt x="5298701" y="564752"/>
                </a:cubicBezTo>
                <a:lnTo>
                  <a:pt x="66443" y="564752"/>
                </a:lnTo>
                <a:cubicBezTo>
                  <a:pt x="29748" y="564752"/>
                  <a:pt x="0" y="535004"/>
                  <a:pt x="0" y="498309"/>
                </a:cubicBezTo>
                <a:lnTo>
                  <a:pt x="0" y="66443"/>
                </a:lnTo>
                <a:cubicBezTo>
                  <a:pt x="0" y="29772"/>
                  <a:pt x="29772" y="0"/>
                  <a:pt x="66443" y="0"/>
                </a:cubicBezTo>
                <a:close/>
              </a:path>
            </a:pathLst>
          </a:custGeom>
          <a:solidFill>
            <a:srgbClr val="4A6FA5">
              <a:alpha val="1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6430024" y="2707488"/>
            <a:ext cx="332207" cy="332207"/>
          </a:xfrm>
          <a:custGeom>
            <a:avLst/>
            <a:gdLst/>
            <a:ahLst/>
            <a:cxnLst/>
            <a:rect l="l" t="t" r="r" b="b"/>
            <a:pathLst>
              <a:path w="332207" h="332207">
                <a:moveTo>
                  <a:pt x="66441" y="0"/>
                </a:moveTo>
                <a:lnTo>
                  <a:pt x="265766" y="0"/>
                </a:lnTo>
                <a:cubicBezTo>
                  <a:pt x="302436" y="0"/>
                  <a:pt x="332207" y="29771"/>
                  <a:pt x="332207" y="66441"/>
                </a:cubicBezTo>
                <a:lnTo>
                  <a:pt x="332207" y="265766"/>
                </a:lnTo>
                <a:cubicBezTo>
                  <a:pt x="332207" y="302436"/>
                  <a:pt x="302436" y="332207"/>
                  <a:pt x="265766" y="332207"/>
                </a:cubicBezTo>
                <a:lnTo>
                  <a:pt x="66441" y="332207"/>
                </a:lnTo>
                <a:cubicBezTo>
                  <a:pt x="29771" y="332207"/>
                  <a:pt x="0" y="302436"/>
                  <a:pt x="0" y="265766"/>
                </a:cubicBezTo>
                <a:lnTo>
                  <a:pt x="0" y="66441"/>
                </a:lnTo>
                <a:cubicBezTo>
                  <a:pt x="0" y="29771"/>
                  <a:pt x="29771" y="0"/>
                  <a:pt x="66441" y="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34" name="Shape 32"/>
          <p:cNvSpPr/>
          <p:nvPr/>
        </p:nvSpPr>
        <p:spPr>
          <a:xfrm>
            <a:off x="6529686" y="2807150"/>
            <a:ext cx="132883" cy="132883"/>
          </a:xfrm>
          <a:custGeom>
            <a:avLst/>
            <a:gdLst/>
            <a:ahLst/>
            <a:cxnLst/>
            <a:rect l="l" t="t" r="r" b="b"/>
            <a:pathLst>
              <a:path w="132883" h="132883">
                <a:moveTo>
                  <a:pt x="8305" y="8305"/>
                </a:moveTo>
                <a:cubicBezTo>
                  <a:pt x="12899" y="8305"/>
                  <a:pt x="16610" y="12017"/>
                  <a:pt x="16610" y="16610"/>
                </a:cubicBezTo>
                <a:lnTo>
                  <a:pt x="16610" y="103815"/>
                </a:lnTo>
                <a:cubicBezTo>
                  <a:pt x="16610" y="106099"/>
                  <a:pt x="18479" y="107967"/>
                  <a:pt x="20763" y="107967"/>
                </a:cubicBezTo>
                <a:lnTo>
                  <a:pt x="124578" y="107967"/>
                </a:lnTo>
                <a:cubicBezTo>
                  <a:pt x="129171" y="107967"/>
                  <a:pt x="132883" y="111679"/>
                  <a:pt x="132883" y="116272"/>
                </a:cubicBezTo>
                <a:cubicBezTo>
                  <a:pt x="132883" y="120866"/>
                  <a:pt x="129171" y="124578"/>
                  <a:pt x="124578" y="124578"/>
                </a:cubicBezTo>
                <a:lnTo>
                  <a:pt x="20763" y="124578"/>
                </a:lnTo>
                <a:cubicBezTo>
                  <a:pt x="9291" y="124578"/>
                  <a:pt x="0" y="115286"/>
                  <a:pt x="0" y="103815"/>
                </a:cubicBezTo>
                <a:lnTo>
                  <a:pt x="0" y="16610"/>
                </a:lnTo>
                <a:cubicBezTo>
                  <a:pt x="0" y="12017"/>
                  <a:pt x="3711" y="8305"/>
                  <a:pt x="8305" y="8305"/>
                </a:cubicBezTo>
                <a:close/>
                <a:moveTo>
                  <a:pt x="33221" y="24916"/>
                </a:moveTo>
                <a:cubicBezTo>
                  <a:pt x="33221" y="20322"/>
                  <a:pt x="36932" y="16610"/>
                  <a:pt x="41526" y="16610"/>
                </a:cubicBezTo>
                <a:lnTo>
                  <a:pt x="91357" y="16610"/>
                </a:lnTo>
                <a:cubicBezTo>
                  <a:pt x="95951" y="16610"/>
                  <a:pt x="99662" y="20322"/>
                  <a:pt x="99662" y="24916"/>
                </a:cubicBezTo>
                <a:cubicBezTo>
                  <a:pt x="99662" y="29509"/>
                  <a:pt x="95951" y="33221"/>
                  <a:pt x="91357" y="33221"/>
                </a:cubicBezTo>
                <a:lnTo>
                  <a:pt x="41526" y="33221"/>
                </a:lnTo>
                <a:cubicBezTo>
                  <a:pt x="36932" y="33221"/>
                  <a:pt x="33221" y="29509"/>
                  <a:pt x="33221" y="24916"/>
                </a:cubicBezTo>
                <a:close/>
                <a:moveTo>
                  <a:pt x="41526" y="45678"/>
                </a:moveTo>
                <a:lnTo>
                  <a:pt x="74747" y="45678"/>
                </a:lnTo>
                <a:cubicBezTo>
                  <a:pt x="79340" y="45678"/>
                  <a:pt x="83052" y="49390"/>
                  <a:pt x="83052" y="53984"/>
                </a:cubicBezTo>
                <a:cubicBezTo>
                  <a:pt x="83052" y="58577"/>
                  <a:pt x="79340" y="62289"/>
                  <a:pt x="74747" y="62289"/>
                </a:cubicBezTo>
                <a:lnTo>
                  <a:pt x="41526" y="62289"/>
                </a:lnTo>
                <a:cubicBezTo>
                  <a:pt x="36932" y="62289"/>
                  <a:pt x="33221" y="58577"/>
                  <a:pt x="33221" y="53984"/>
                </a:cubicBezTo>
                <a:cubicBezTo>
                  <a:pt x="33221" y="49390"/>
                  <a:pt x="36932" y="45678"/>
                  <a:pt x="41526" y="45678"/>
                </a:cubicBezTo>
                <a:close/>
                <a:moveTo>
                  <a:pt x="41526" y="74747"/>
                </a:moveTo>
                <a:lnTo>
                  <a:pt x="107967" y="74747"/>
                </a:lnTo>
                <a:cubicBezTo>
                  <a:pt x="112561" y="74747"/>
                  <a:pt x="116272" y="78458"/>
                  <a:pt x="116272" y="83052"/>
                </a:cubicBezTo>
                <a:cubicBezTo>
                  <a:pt x="116272" y="87646"/>
                  <a:pt x="112561" y="91357"/>
                  <a:pt x="107967" y="91357"/>
                </a:cubicBezTo>
                <a:lnTo>
                  <a:pt x="41526" y="91357"/>
                </a:lnTo>
                <a:cubicBezTo>
                  <a:pt x="36932" y="91357"/>
                  <a:pt x="33221" y="87646"/>
                  <a:pt x="33221" y="83052"/>
                </a:cubicBezTo>
                <a:cubicBezTo>
                  <a:pt x="33221" y="78458"/>
                  <a:pt x="36932" y="74747"/>
                  <a:pt x="41526" y="7474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5" name="Text 33"/>
          <p:cNvSpPr/>
          <p:nvPr/>
        </p:nvSpPr>
        <p:spPr>
          <a:xfrm>
            <a:off x="6861893" y="2690877"/>
            <a:ext cx="1079673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Matplotlib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861893" y="2890202"/>
            <a:ext cx="1071368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Static visualizations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30362" y="3255629"/>
            <a:ext cx="5365144" cy="564752"/>
          </a:xfrm>
          <a:custGeom>
            <a:avLst/>
            <a:gdLst/>
            <a:ahLst/>
            <a:cxnLst/>
            <a:rect l="l" t="t" r="r" b="b"/>
            <a:pathLst>
              <a:path w="5365144" h="564752">
                <a:moveTo>
                  <a:pt x="66443" y="0"/>
                </a:moveTo>
                <a:lnTo>
                  <a:pt x="5298701" y="0"/>
                </a:lnTo>
                <a:cubicBezTo>
                  <a:pt x="5335397" y="0"/>
                  <a:pt x="5365144" y="29748"/>
                  <a:pt x="5365144" y="66443"/>
                </a:cubicBezTo>
                <a:lnTo>
                  <a:pt x="5365144" y="498309"/>
                </a:lnTo>
                <a:cubicBezTo>
                  <a:pt x="5365144" y="535004"/>
                  <a:pt x="5335397" y="564752"/>
                  <a:pt x="5298701" y="564752"/>
                </a:cubicBezTo>
                <a:lnTo>
                  <a:pt x="66443" y="564752"/>
                </a:lnTo>
                <a:cubicBezTo>
                  <a:pt x="29748" y="564752"/>
                  <a:pt x="0" y="535004"/>
                  <a:pt x="0" y="498309"/>
                </a:cubicBezTo>
                <a:lnTo>
                  <a:pt x="0" y="66443"/>
                </a:lnTo>
                <a:cubicBezTo>
                  <a:pt x="0" y="29772"/>
                  <a:pt x="29772" y="0"/>
                  <a:pt x="66443" y="0"/>
                </a:cubicBez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6430024" y="3371902"/>
            <a:ext cx="332207" cy="332207"/>
          </a:xfrm>
          <a:custGeom>
            <a:avLst/>
            <a:gdLst/>
            <a:ahLst/>
            <a:cxnLst/>
            <a:rect l="l" t="t" r="r" b="b"/>
            <a:pathLst>
              <a:path w="332207" h="332207">
                <a:moveTo>
                  <a:pt x="66441" y="0"/>
                </a:moveTo>
                <a:lnTo>
                  <a:pt x="265766" y="0"/>
                </a:lnTo>
                <a:cubicBezTo>
                  <a:pt x="302436" y="0"/>
                  <a:pt x="332207" y="29771"/>
                  <a:pt x="332207" y="66441"/>
                </a:cubicBezTo>
                <a:lnTo>
                  <a:pt x="332207" y="265766"/>
                </a:lnTo>
                <a:cubicBezTo>
                  <a:pt x="332207" y="302436"/>
                  <a:pt x="302436" y="332207"/>
                  <a:pt x="265766" y="332207"/>
                </a:cubicBezTo>
                <a:lnTo>
                  <a:pt x="66441" y="332207"/>
                </a:lnTo>
                <a:cubicBezTo>
                  <a:pt x="29771" y="332207"/>
                  <a:pt x="0" y="302436"/>
                  <a:pt x="0" y="265766"/>
                </a:cubicBezTo>
                <a:lnTo>
                  <a:pt x="0" y="66441"/>
                </a:lnTo>
                <a:cubicBezTo>
                  <a:pt x="0" y="29771"/>
                  <a:pt x="29771" y="0"/>
                  <a:pt x="66441" y="0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39" name="Shape 37"/>
          <p:cNvSpPr/>
          <p:nvPr/>
        </p:nvSpPr>
        <p:spPr>
          <a:xfrm>
            <a:off x="6529686" y="3471564"/>
            <a:ext cx="132883" cy="132883"/>
          </a:xfrm>
          <a:custGeom>
            <a:avLst/>
            <a:gdLst/>
            <a:ahLst/>
            <a:cxnLst/>
            <a:rect l="l" t="t" r="r" b="b"/>
            <a:pathLst>
              <a:path w="132883" h="132883">
                <a:moveTo>
                  <a:pt x="8305" y="8305"/>
                </a:moveTo>
                <a:cubicBezTo>
                  <a:pt x="12899" y="8305"/>
                  <a:pt x="16610" y="12017"/>
                  <a:pt x="16610" y="16610"/>
                </a:cubicBezTo>
                <a:lnTo>
                  <a:pt x="16610" y="103815"/>
                </a:lnTo>
                <a:cubicBezTo>
                  <a:pt x="16610" y="106099"/>
                  <a:pt x="18479" y="107967"/>
                  <a:pt x="20763" y="107967"/>
                </a:cubicBezTo>
                <a:lnTo>
                  <a:pt x="124578" y="107967"/>
                </a:lnTo>
                <a:cubicBezTo>
                  <a:pt x="129171" y="107967"/>
                  <a:pt x="132883" y="111679"/>
                  <a:pt x="132883" y="116272"/>
                </a:cubicBezTo>
                <a:cubicBezTo>
                  <a:pt x="132883" y="120866"/>
                  <a:pt x="129171" y="124578"/>
                  <a:pt x="124578" y="124578"/>
                </a:cubicBezTo>
                <a:lnTo>
                  <a:pt x="20763" y="124578"/>
                </a:lnTo>
                <a:cubicBezTo>
                  <a:pt x="9291" y="124578"/>
                  <a:pt x="0" y="115286"/>
                  <a:pt x="0" y="103815"/>
                </a:cubicBezTo>
                <a:lnTo>
                  <a:pt x="0" y="16610"/>
                </a:lnTo>
                <a:cubicBezTo>
                  <a:pt x="0" y="12017"/>
                  <a:pt x="3711" y="8305"/>
                  <a:pt x="8305" y="8305"/>
                </a:cubicBezTo>
                <a:close/>
                <a:moveTo>
                  <a:pt x="62289" y="24916"/>
                </a:moveTo>
                <a:cubicBezTo>
                  <a:pt x="64028" y="24916"/>
                  <a:pt x="65689" y="25642"/>
                  <a:pt x="66883" y="26940"/>
                </a:cubicBezTo>
                <a:lnTo>
                  <a:pt x="85336" y="47054"/>
                </a:lnTo>
                <a:lnTo>
                  <a:pt x="97326" y="35037"/>
                </a:lnTo>
                <a:cubicBezTo>
                  <a:pt x="99766" y="32598"/>
                  <a:pt x="103711" y="32598"/>
                  <a:pt x="106125" y="35037"/>
                </a:cubicBezTo>
                <a:lnTo>
                  <a:pt x="122735" y="51648"/>
                </a:lnTo>
                <a:cubicBezTo>
                  <a:pt x="123903" y="52816"/>
                  <a:pt x="124552" y="54399"/>
                  <a:pt x="124552" y="56060"/>
                </a:cubicBezTo>
                <a:lnTo>
                  <a:pt x="124552" y="85128"/>
                </a:lnTo>
                <a:cubicBezTo>
                  <a:pt x="124552" y="88580"/>
                  <a:pt x="121775" y="91357"/>
                  <a:pt x="118323" y="91357"/>
                </a:cubicBezTo>
                <a:lnTo>
                  <a:pt x="39424" y="91357"/>
                </a:lnTo>
                <a:cubicBezTo>
                  <a:pt x="35972" y="91357"/>
                  <a:pt x="33195" y="88580"/>
                  <a:pt x="33195" y="85128"/>
                </a:cubicBezTo>
                <a:lnTo>
                  <a:pt x="33195" y="56060"/>
                </a:lnTo>
                <a:cubicBezTo>
                  <a:pt x="33195" y="54503"/>
                  <a:pt x="33792" y="52997"/>
                  <a:pt x="34830" y="51855"/>
                </a:cubicBezTo>
                <a:lnTo>
                  <a:pt x="57669" y="26940"/>
                </a:lnTo>
                <a:cubicBezTo>
                  <a:pt x="58837" y="25642"/>
                  <a:pt x="60524" y="24916"/>
                  <a:pt x="62263" y="2491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0" name="Text 38"/>
          <p:cNvSpPr/>
          <p:nvPr/>
        </p:nvSpPr>
        <p:spPr>
          <a:xfrm>
            <a:off x="6861893" y="3355292"/>
            <a:ext cx="1478322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Seaborn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861893" y="3554616"/>
            <a:ext cx="1470016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Statistical data visualization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32207" y="5132599"/>
            <a:ext cx="11527586" cy="2408501"/>
          </a:xfrm>
          <a:custGeom>
            <a:avLst/>
            <a:gdLst/>
            <a:ahLst/>
            <a:cxnLst/>
            <a:rect l="l" t="t" r="r" b="b"/>
            <a:pathLst>
              <a:path w="11527586" h="2408501">
                <a:moveTo>
                  <a:pt x="66451" y="0"/>
                </a:moveTo>
                <a:lnTo>
                  <a:pt x="11461135" y="0"/>
                </a:lnTo>
                <a:cubicBezTo>
                  <a:pt x="11497835" y="0"/>
                  <a:pt x="11527586" y="29751"/>
                  <a:pt x="11527586" y="66451"/>
                </a:cubicBezTo>
                <a:lnTo>
                  <a:pt x="11527586" y="2342051"/>
                </a:lnTo>
                <a:cubicBezTo>
                  <a:pt x="11527586" y="2378750"/>
                  <a:pt x="11497835" y="2408501"/>
                  <a:pt x="11461135" y="2408501"/>
                </a:cubicBezTo>
                <a:lnTo>
                  <a:pt x="66451" y="2408501"/>
                </a:lnTo>
                <a:cubicBezTo>
                  <a:pt x="29775" y="2408501"/>
                  <a:pt x="0" y="2378726"/>
                  <a:pt x="0" y="2342051"/>
                </a:cubicBezTo>
                <a:lnTo>
                  <a:pt x="0" y="66451"/>
                </a:lnTo>
                <a:cubicBezTo>
                  <a:pt x="0" y="29751"/>
                  <a:pt x="29751" y="0"/>
                  <a:pt x="6645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9831" dist="33221" dir="5400000">
              <a:srgbClr val="000000">
                <a:alpha val="10196"/>
              </a:srgbClr>
            </a:outerShdw>
          </a:effectLst>
        </p:spPr>
      </p:sp>
      <p:sp>
        <p:nvSpPr>
          <p:cNvPr id="43" name="Shape 41"/>
          <p:cNvSpPr/>
          <p:nvPr/>
        </p:nvSpPr>
        <p:spPr>
          <a:xfrm>
            <a:off x="523226" y="5315313"/>
            <a:ext cx="199324" cy="199324"/>
          </a:xfrm>
          <a:custGeom>
            <a:avLst/>
            <a:gdLst/>
            <a:ahLst/>
            <a:cxnLst/>
            <a:rect l="l" t="t" r="r" b="b"/>
            <a:pathLst>
              <a:path w="199324" h="199324">
                <a:moveTo>
                  <a:pt x="0" y="31144"/>
                </a:moveTo>
                <a:cubicBezTo>
                  <a:pt x="0" y="20828"/>
                  <a:pt x="8370" y="12458"/>
                  <a:pt x="18687" y="12458"/>
                </a:cubicBezTo>
                <a:lnTo>
                  <a:pt x="56060" y="12458"/>
                </a:lnTo>
                <a:cubicBezTo>
                  <a:pt x="66377" y="12458"/>
                  <a:pt x="74747" y="20828"/>
                  <a:pt x="74747" y="31144"/>
                </a:cubicBezTo>
                <a:lnTo>
                  <a:pt x="74747" y="37373"/>
                </a:lnTo>
                <a:lnTo>
                  <a:pt x="124578" y="37373"/>
                </a:lnTo>
                <a:lnTo>
                  <a:pt x="124578" y="31144"/>
                </a:lnTo>
                <a:cubicBezTo>
                  <a:pt x="124578" y="20828"/>
                  <a:pt x="132948" y="12458"/>
                  <a:pt x="143264" y="12458"/>
                </a:cubicBezTo>
                <a:lnTo>
                  <a:pt x="180638" y="12458"/>
                </a:lnTo>
                <a:cubicBezTo>
                  <a:pt x="190954" y="12458"/>
                  <a:pt x="199324" y="20828"/>
                  <a:pt x="199324" y="31144"/>
                </a:cubicBezTo>
                <a:lnTo>
                  <a:pt x="199324" y="68518"/>
                </a:lnTo>
                <a:cubicBezTo>
                  <a:pt x="199324" y="78834"/>
                  <a:pt x="190954" y="87204"/>
                  <a:pt x="180638" y="87204"/>
                </a:cubicBezTo>
                <a:lnTo>
                  <a:pt x="143264" y="87204"/>
                </a:lnTo>
                <a:cubicBezTo>
                  <a:pt x="132948" y="87204"/>
                  <a:pt x="124578" y="78834"/>
                  <a:pt x="124578" y="68518"/>
                </a:cubicBezTo>
                <a:lnTo>
                  <a:pt x="124578" y="62289"/>
                </a:lnTo>
                <a:lnTo>
                  <a:pt x="74747" y="62289"/>
                </a:lnTo>
                <a:lnTo>
                  <a:pt x="74747" y="68518"/>
                </a:lnTo>
                <a:cubicBezTo>
                  <a:pt x="74747" y="71360"/>
                  <a:pt x="74085" y="74085"/>
                  <a:pt x="72956" y="76498"/>
                </a:cubicBezTo>
                <a:lnTo>
                  <a:pt x="99662" y="112120"/>
                </a:lnTo>
                <a:lnTo>
                  <a:pt x="130807" y="112120"/>
                </a:lnTo>
                <a:cubicBezTo>
                  <a:pt x="141123" y="112120"/>
                  <a:pt x="149493" y="120490"/>
                  <a:pt x="149493" y="130807"/>
                </a:cubicBezTo>
                <a:lnTo>
                  <a:pt x="149493" y="168180"/>
                </a:lnTo>
                <a:cubicBezTo>
                  <a:pt x="149493" y="178496"/>
                  <a:pt x="141123" y="186866"/>
                  <a:pt x="130807" y="186866"/>
                </a:cubicBezTo>
                <a:lnTo>
                  <a:pt x="93433" y="186866"/>
                </a:lnTo>
                <a:cubicBezTo>
                  <a:pt x="83117" y="186866"/>
                  <a:pt x="74747" y="178496"/>
                  <a:pt x="74747" y="168180"/>
                </a:cubicBezTo>
                <a:lnTo>
                  <a:pt x="74747" y="130807"/>
                </a:lnTo>
                <a:cubicBezTo>
                  <a:pt x="74747" y="127965"/>
                  <a:pt x="75408" y="125239"/>
                  <a:pt x="76537" y="122826"/>
                </a:cubicBezTo>
                <a:lnTo>
                  <a:pt x="49831" y="87204"/>
                </a:lnTo>
                <a:lnTo>
                  <a:pt x="18687" y="87204"/>
                </a:lnTo>
                <a:cubicBezTo>
                  <a:pt x="8370" y="87204"/>
                  <a:pt x="0" y="78834"/>
                  <a:pt x="0" y="68518"/>
                </a:cubicBezTo>
                <a:lnTo>
                  <a:pt x="0" y="31144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4" name="Text 42"/>
          <p:cNvSpPr/>
          <p:nvPr/>
        </p:nvSpPr>
        <p:spPr>
          <a:xfrm>
            <a:off x="847128" y="5298703"/>
            <a:ext cx="1852054" cy="232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8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Evaluation Process Flow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439287" y="5664131"/>
            <a:ext cx="531531" cy="531531"/>
          </a:xfrm>
          <a:custGeom>
            <a:avLst/>
            <a:gdLst/>
            <a:ahLst/>
            <a:cxnLst/>
            <a:rect l="l" t="t" r="r" b="b"/>
            <a:pathLst>
              <a:path w="531531" h="531531">
                <a:moveTo>
                  <a:pt x="265766" y="0"/>
                </a:moveTo>
                <a:lnTo>
                  <a:pt x="265766" y="0"/>
                </a:lnTo>
                <a:cubicBezTo>
                  <a:pt x="412446" y="0"/>
                  <a:pt x="531531" y="119086"/>
                  <a:pt x="531531" y="265766"/>
                </a:cubicBezTo>
                <a:lnTo>
                  <a:pt x="531531" y="265766"/>
                </a:lnTo>
                <a:cubicBezTo>
                  <a:pt x="531531" y="412446"/>
                  <a:pt x="412446" y="531531"/>
                  <a:pt x="265766" y="531531"/>
                </a:cubicBezTo>
                <a:lnTo>
                  <a:pt x="265766" y="531531"/>
                </a:lnTo>
                <a:cubicBezTo>
                  <a:pt x="119086" y="531531"/>
                  <a:pt x="0" y="412446"/>
                  <a:pt x="0" y="265766"/>
                </a:cubicBezTo>
                <a:lnTo>
                  <a:pt x="0" y="265766"/>
                </a:lnTo>
                <a:cubicBezTo>
                  <a:pt x="0" y="119086"/>
                  <a:pt x="119086" y="0"/>
                  <a:pt x="265766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6" name="Text 44"/>
          <p:cNvSpPr/>
          <p:nvPr/>
        </p:nvSpPr>
        <p:spPr>
          <a:xfrm>
            <a:off x="1389456" y="5664131"/>
            <a:ext cx="631193" cy="5315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69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65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460937" y="6262104"/>
            <a:ext cx="2491553" cy="232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7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Initial Tools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469243" y="6527869"/>
            <a:ext cx="2474943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6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Market research &amp; discovery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3069645" y="6066103"/>
            <a:ext cx="199324" cy="199324"/>
          </a:xfrm>
          <a:custGeom>
            <a:avLst/>
            <a:gdLst/>
            <a:ahLst/>
            <a:cxnLst/>
            <a:rect l="l" t="t" r="r" b="b"/>
            <a:pathLst>
              <a:path w="199324" h="199324">
                <a:moveTo>
                  <a:pt x="195665" y="108460"/>
                </a:moveTo>
                <a:cubicBezTo>
                  <a:pt x="200531" y="103594"/>
                  <a:pt x="200531" y="95691"/>
                  <a:pt x="195665" y="90825"/>
                </a:cubicBezTo>
                <a:lnTo>
                  <a:pt x="133376" y="28536"/>
                </a:lnTo>
                <a:cubicBezTo>
                  <a:pt x="128510" y="23670"/>
                  <a:pt x="120607" y="23670"/>
                  <a:pt x="115740" y="28536"/>
                </a:cubicBezTo>
                <a:cubicBezTo>
                  <a:pt x="110874" y="33402"/>
                  <a:pt x="110874" y="41305"/>
                  <a:pt x="115740" y="46172"/>
                </a:cubicBezTo>
                <a:lnTo>
                  <a:pt x="156773" y="87204"/>
                </a:lnTo>
                <a:lnTo>
                  <a:pt x="12458" y="87204"/>
                </a:lnTo>
                <a:cubicBezTo>
                  <a:pt x="5567" y="87204"/>
                  <a:pt x="0" y="92771"/>
                  <a:pt x="0" y="99662"/>
                </a:cubicBezTo>
                <a:cubicBezTo>
                  <a:pt x="0" y="106553"/>
                  <a:pt x="5567" y="112120"/>
                  <a:pt x="12458" y="112120"/>
                </a:cubicBezTo>
                <a:lnTo>
                  <a:pt x="156773" y="112120"/>
                </a:lnTo>
                <a:lnTo>
                  <a:pt x="115740" y="153153"/>
                </a:lnTo>
                <a:cubicBezTo>
                  <a:pt x="110874" y="158019"/>
                  <a:pt x="110874" y="165922"/>
                  <a:pt x="115740" y="170788"/>
                </a:cubicBezTo>
                <a:cubicBezTo>
                  <a:pt x="120607" y="175654"/>
                  <a:pt x="128510" y="175654"/>
                  <a:pt x="133376" y="170788"/>
                </a:cubicBezTo>
                <a:lnTo>
                  <a:pt x="195665" y="108499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0" name="Shape 48"/>
          <p:cNvSpPr/>
          <p:nvPr/>
        </p:nvSpPr>
        <p:spPr>
          <a:xfrm>
            <a:off x="4367797" y="5664131"/>
            <a:ext cx="531531" cy="531531"/>
          </a:xfrm>
          <a:custGeom>
            <a:avLst/>
            <a:gdLst/>
            <a:ahLst/>
            <a:cxnLst/>
            <a:rect l="l" t="t" r="r" b="b"/>
            <a:pathLst>
              <a:path w="531531" h="531531">
                <a:moveTo>
                  <a:pt x="265766" y="0"/>
                </a:moveTo>
                <a:lnTo>
                  <a:pt x="265766" y="0"/>
                </a:lnTo>
                <a:cubicBezTo>
                  <a:pt x="412446" y="0"/>
                  <a:pt x="531531" y="119086"/>
                  <a:pt x="531531" y="265766"/>
                </a:cubicBezTo>
                <a:lnTo>
                  <a:pt x="531531" y="265766"/>
                </a:lnTo>
                <a:cubicBezTo>
                  <a:pt x="531531" y="412446"/>
                  <a:pt x="412446" y="531531"/>
                  <a:pt x="265766" y="531531"/>
                </a:cubicBezTo>
                <a:lnTo>
                  <a:pt x="265766" y="531531"/>
                </a:lnTo>
                <a:cubicBezTo>
                  <a:pt x="119086" y="531531"/>
                  <a:pt x="0" y="412446"/>
                  <a:pt x="0" y="265766"/>
                </a:cubicBezTo>
                <a:lnTo>
                  <a:pt x="0" y="265766"/>
                </a:lnTo>
                <a:cubicBezTo>
                  <a:pt x="0" y="119086"/>
                  <a:pt x="119086" y="0"/>
                  <a:pt x="265766" y="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51" name="Shape 49"/>
          <p:cNvSpPr/>
          <p:nvPr/>
        </p:nvSpPr>
        <p:spPr>
          <a:xfrm>
            <a:off x="4550511" y="5846845"/>
            <a:ext cx="166104" cy="166104"/>
          </a:xfrm>
          <a:custGeom>
            <a:avLst/>
            <a:gdLst/>
            <a:ahLst/>
            <a:cxnLst/>
            <a:rect l="l" t="t" r="r" b="b"/>
            <a:pathLst>
              <a:path w="166104" h="166104">
                <a:moveTo>
                  <a:pt x="10381" y="20763"/>
                </a:moveTo>
                <a:cubicBezTo>
                  <a:pt x="6196" y="20763"/>
                  <a:pt x="2401" y="23293"/>
                  <a:pt x="779" y="27186"/>
                </a:cubicBezTo>
                <a:cubicBezTo>
                  <a:pt x="-843" y="31080"/>
                  <a:pt x="65" y="35524"/>
                  <a:pt x="3050" y="38476"/>
                </a:cubicBezTo>
                <a:lnTo>
                  <a:pt x="62289" y="97748"/>
                </a:lnTo>
                <a:lnTo>
                  <a:pt x="62289" y="134959"/>
                </a:lnTo>
                <a:cubicBezTo>
                  <a:pt x="62289" y="137717"/>
                  <a:pt x="63392" y="140345"/>
                  <a:pt x="65338" y="142291"/>
                </a:cubicBezTo>
                <a:lnTo>
                  <a:pt x="86101" y="163054"/>
                </a:lnTo>
                <a:cubicBezTo>
                  <a:pt x="89086" y="166039"/>
                  <a:pt x="93531" y="166915"/>
                  <a:pt x="97424" y="165292"/>
                </a:cubicBezTo>
                <a:cubicBezTo>
                  <a:pt x="101317" y="163670"/>
                  <a:pt x="103815" y="159907"/>
                  <a:pt x="103815" y="155722"/>
                </a:cubicBezTo>
                <a:lnTo>
                  <a:pt x="103815" y="97748"/>
                </a:lnTo>
                <a:lnTo>
                  <a:pt x="163054" y="38509"/>
                </a:lnTo>
                <a:cubicBezTo>
                  <a:pt x="166039" y="35524"/>
                  <a:pt x="166915" y="31080"/>
                  <a:pt x="165292" y="27186"/>
                </a:cubicBezTo>
                <a:cubicBezTo>
                  <a:pt x="163670" y="23293"/>
                  <a:pt x="159907" y="20763"/>
                  <a:pt x="155722" y="20763"/>
                </a:cubicBezTo>
                <a:lnTo>
                  <a:pt x="10381" y="2076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2" name="Text 50"/>
          <p:cNvSpPr/>
          <p:nvPr/>
        </p:nvSpPr>
        <p:spPr>
          <a:xfrm>
            <a:off x="3389395" y="6262104"/>
            <a:ext cx="2491553" cy="232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7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Filter Dataset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3397700" y="6527869"/>
            <a:ext cx="2474943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6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Eligibility criteria applied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5998155" y="6066103"/>
            <a:ext cx="199324" cy="199324"/>
          </a:xfrm>
          <a:custGeom>
            <a:avLst/>
            <a:gdLst/>
            <a:ahLst/>
            <a:cxnLst/>
            <a:rect l="l" t="t" r="r" b="b"/>
            <a:pathLst>
              <a:path w="199324" h="199324">
                <a:moveTo>
                  <a:pt x="195665" y="108460"/>
                </a:moveTo>
                <a:cubicBezTo>
                  <a:pt x="200531" y="103594"/>
                  <a:pt x="200531" y="95691"/>
                  <a:pt x="195665" y="90825"/>
                </a:cubicBezTo>
                <a:lnTo>
                  <a:pt x="133376" y="28536"/>
                </a:lnTo>
                <a:cubicBezTo>
                  <a:pt x="128510" y="23670"/>
                  <a:pt x="120607" y="23670"/>
                  <a:pt x="115740" y="28536"/>
                </a:cubicBezTo>
                <a:cubicBezTo>
                  <a:pt x="110874" y="33402"/>
                  <a:pt x="110874" y="41305"/>
                  <a:pt x="115740" y="46172"/>
                </a:cubicBezTo>
                <a:lnTo>
                  <a:pt x="156773" y="87204"/>
                </a:lnTo>
                <a:lnTo>
                  <a:pt x="12458" y="87204"/>
                </a:lnTo>
                <a:cubicBezTo>
                  <a:pt x="5567" y="87204"/>
                  <a:pt x="0" y="92771"/>
                  <a:pt x="0" y="99662"/>
                </a:cubicBezTo>
                <a:cubicBezTo>
                  <a:pt x="0" y="106553"/>
                  <a:pt x="5567" y="112120"/>
                  <a:pt x="12458" y="112120"/>
                </a:cubicBezTo>
                <a:lnTo>
                  <a:pt x="156773" y="112120"/>
                </a:lnTo>
                <a:lnTo>
                  <a:pt x="115740" y="153153"/>
                </a:lnTo>
                <a:cubicBezTo>
                  <a:pt x="110874" y="158019"/>
                  <a:pt x="110874" y="165922"/>
                  <a:pt x="115740" y="170788"/>
                </a:cubicBezTo>
                <a:cubicBezTo>
                  <a:pt x="120607" y="175654"/>
                  <a:pt x="128510" y="175654"/>
                  <a:pt x="133376" y="170788"/>
                </a:cubicBezTo>
                <a:lnTo>
                  <a:pt x="195665" y="108499"/>
                </a:ln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55" name="Shape 53"/>
          <p:cNvSpPr/>
          <p:nvPr/>
        </p:nvSpPr>
        <p:spPr>
          <a:xfrm>
            <a:off x="7296306" y="5664131"/>
            <a:ext cx="531531" cy="531531"/>
          </a:xfrm>
          <a:custGeom>
            <a:avLst/>
            <a:gdLst/>
            <a:ahLst/>
            <a:cxnLst/>
            <a:rect l="l" t="t" r="r" b="b"/>
            <a:pathLst>
              <a:path w="531531" h="531531">
                <a:moveTo>
                  <a:pt x="265766" y="0"/>
                </a:moveTo>
                <a:lnTo>
                  <a:pt x="265766" y="0"/>
                </a:lnTo>
                <a:cubicBezTo>
                  <a:pt x="412446" y="0"/>
                  <a:pt x="531531" y="119086"/>
                  <a:pt x="531531" y="265766"/>
                </a:cubicBezTo>
                <a:lnTo>
                  <a:pt x="531531" y="265766"/>
                </a:lnTo>
                <a:cubicBezTo>
                  <a:pt x="531531" y="412446"/>
                  <a:pt x="412446" y="531531"/>
                  <a:pt x="265766" y="531531"/>
                </a:cubicBezTo>
                <a:lnTo>
                  <a:pt x="265766" y="531531"/>
                </a:lnTo>
                <a:cubicBezTo>
                  <a:pt x="119086" y="531531"/>
                  <a:pt x="0" y="412446"/>
                  <a:pt x="0" y="265766"/>
                </a:cubicBezTo>
                <a:lnTo>
                  <a:pt x="0" y="265766"/>
                </a:lnTo>
                <a:cubicBezTo>
                  <a:pt x="0" y="119086"/>
                  <a:pt x="119086" y="0"/>
                  <a:pt x="265766" y="0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56" name="Shape 54"/>
          <p:cNvSpPr/>
          <p:nvPr/>
        </p:nvSpPr>
        <p:spPr>
          <a:xfrm>
            <a:off x="7499783" y="5846845"/>
            <a:ext cx="124578" cy="166104"/>
          </a:xfrm>
          <a:custGeom>
            <a:avLst/>
            <a:gdLst/>
            <a:ahLst/>
            <a:cxnLst/>
            <a:rect l="l" t="t" r="r" b="b"/>
            <a:pathLst>
              <a:path w="124578" h="166104">
                <a:moveTo>
                  <a:pt x="20763" y="0"/>
                </a:moveTo>
                <a:cubicBezTo>
                  <a:pt x="9311" y="0"/>
                  <a:pt x="0" y="9311"/>
                  <a:pt x="0" y="20763"/>
                </a:cubicBezTo>
                <a:lnTo>
                  <a:pt x="0" y="145341"/>
                </a:lnTo>
                <a:cubicBezTo>
                  <a:pt x="0" y="156793"/>
                  <a:pt x="9311" y="166104"/>
                  <a:pt x="20763" y="166104"/>
                </a:cubicBezTo>
                <a:lnTo>
                  <a:pt x="103815" y="166104"/>
                </a:lnTo>
                <a:cubicBezTo>
                  <a:pt x="115267" y="166104"/>
                  <a:pt x="124578" y="156793"/>
                  <a:pt x="124578" y="145341"/>
                </a:cubicBezTo>
                <a:lnTo>
                  <a:pt x="124578" y="20763"/>
                </a:lnTo>
                <a:cubicBezTo>
                  <a:pt x="124578" y="9311"/>
                  <a:pt x="115267" y="0"/>
                  <a:pt x="103815" y="0"/>
                </a:cubicBezTo>
                <a:lnTo>
                  <a:pt x="20763" y="0"/>
                </a:lnTo>
                <a:close/>
                <a:moveTo>
                  <a:pt x="31144" y="20763"/>
                </a:moveTo>
                <a:lnTo>
                  <a:pt x="93433" y="20763"/>
                </a:lnTo>
                <a:cubicBezTo>
                  <a:pt x="99175" y="20763"/>
                  <a:pt x="103815" y="25402"/>
                  <a:pt x="103815" y="31144"/>
                </a:cubicBezTo>
                <a:lnTo>
                  <a:pt x="103815" y="41526"/>
                </a:lnTo>
                <a:cubicBezTo>
                  <a:pt x="103815" y="47268"/>
                  <a:pt x="99175" y="51907"/>
                  <a:pt x="93433" y="51907"/>
                </a:cubicBezTo>
                <a:lnTo>
                  <a:pt x="31144" y="51907"/>
                </a:lnTo>
                <a:cubicBezTo>
                  <a:pt x="25402" y="51907"/>
                  <a:pt x="20763" y="47268"/>
                  <a:pt x="20763" y="41526"/>
                </a:cubicBezTo>
                <a:lnTo>
                  <a:pt x="20763" y="31144"/>
                </a:lnTo>
                <a:cubicBezTo>
                  <a:pt x="20763" y="25402"/>
                  <a:pt x="25402" y="20763"/>
                  <a:pt x="31144" y="20763"/>
                </a:cubicBezTo>
                <a:close/>
                <a:moveTo>
                  <a:pt x="36335" y="75266"/>
                </a:moveTo>
                <a:cubicBezTo>
                  <a:pt x="36335" y="79563"/>
                  <a:pt x="32846" y="83052"/>
                  <a:pt x="28549" y="83052"/>
                </a:cubicBezTo>
                <a:cubicBezTo>
                  <a:pt x="24252" y="83052"/>
                  <a:pt x="20763" y="79563"/>
                  <a:pt x="20763" y="75266"/>
                </a:cubicBezTo>
                <a:cubicBezTo>
                  <a:pt x="20763" y="70968"/>
                  <a:pt x="24252" y="67480"/>
                  <a:pt x="28549" y="67480"/>
                </a:cubicBezTo>
                <a:cubicBezTo>
                  <a:pt x="32846" y="67480"/>
                  <a:pt x="36335" y="70968"/>
                  <a:pt x="36335" y="75266"/>
                </a:cubicBezTo>
                <a:close/>
                <a:moveTo>
                  <a:pt x="62289" y="83052"/>
                </a:moveTo>
                <a:cubicBezTo>
                  <a:pt x="57992" y="83052"/>
                  <a:pt x="54503" y="79563"/>
                  <a:pt x="54503" y="75266"/>
                </a:cubicBezTo>
                <a:cubicBezTo>
                  <a:pt x="54503" y="70968"/>
                  <a:pt x="57992" y="67480"/>
                  <a:pt x="62289" y="67480"/>
                </a:cubicBezTo>
                <a:cubicBezTo>
                  <a:pt x="66586" y="67480"/>
                  <a:pt x="70075" y="70968"/>
                  <a:pt x="70075" y="75266"/>
                </a:cubicBezTo>
                <a:cubicBezTo>
                  <a:pt x="70075" y="79563"/>
                  <a:pt x="66586" y="83052"/>
                  <a:pt x="62289" y="83052"/>
                </a:cubicBezTo>
                <a:close/>
                <a:moveTo>
                  <a:pt x="103815" y="75266"/>
                </a:moveTo>
                <a:cubicBezTo>
                  <a:pt x="103815" y="79563"/>
                  <a:pt x="100326" y="83052"/>
                  <a:pt x="96029" y="83052"/>
                </a:cubicBezTo>
                <a:cubicBezTo>
                  <a:pt x="91731" y="83052"/>
                  <a:pt x="88243" y="79563"/>
                  <a:pt x="88243" y="75266"/>
                </a:cubicBezTo>
                <a:cubicBezTo>
                  <a:pt x="88243" y="70968"/>
                  <a:pt x="91731" y="67480"/>
                  <a:pt x="96029" y="67480"/>
                </a:cubicBezTo>
                <a:cubicBezTo>
                  <a:pt x="100326" y="67480"/>
                  <a:pt x="103815" y="70968"/>
                  <a:pt x="103815" y="75266"/>
                </a:cubicBezTo>
                <a:close/>
                <a:moveTo>
                  <a:pt x="28549" y="114196"/>
                </a:moveTo>
                <a:cubicBezTo>
                  <a:pt x="24252" y="114196"/>
                  <a:pt x="20763" y="110707"/>
                  <a:pt x="20763" y="106410"/>
                </a:cubicBezTo>
                <a:cubicBezTo>
                  <a:pt x="20763" y="102113"/>
                  <a:pt x="24252" y="98624"/>
                  <a:pt x="28549" y="98624"/>
                </a:cubicBezTo>
                <a:cubicBezTo>
                  <a:pt x="32846" y="98624"/>
                  <a:pt x="36335" y="102113"/>
                  <a:pt x="36335" y="106410"/>
                </a:cubicBezTo>
                <a:cubicBezTo>
                  <a:pt x="36335" y="110707"/>
                  <a:pt x="32846" y="114196"/>
                  <a:pt x="28549" y="114196"/>
                </a:cubicBezTo>
                <a:close/>
                <a:moveTo>
                  <a:pt x="70075" y="106410"/>
                </a:moveTo>
                <a:cubicBezTo>
                  <a:pt x="70075" y="110707"/>
                  <a:pt x="66586" y="114196"/>
                  <a:pt x="62289" y="114196"/>
                </a:cubicBezTo>
                <a:cubicBezTo>
                  <a:pt x="57992" y="114196"/>
                  <a:pt x="54503" y="110707"/>
                  <a:pt x="54503" y="106410"/>
                </a:cubicBezTo>
                <a:cubicBezTo>
                  <a:pt x="54503" y="102113"/>
                  <a:pt x="57992" y="98624"/>
                  <a:pt x="62289" y="98624"/>
                </a:cubicBezTo>
                <a:cubicBezTo>
                  <a:pt x="66586" y="98624"/>
                  <a:pt x="70075" y="102113"/>
                  <a:pt x="70075" y="106410"/>
                </a:cubicBezTo>
                <a:close/>
                <a:moveTo>
                  <a:pt x="96029" y="114196"/>
                </a:moveTo>
                <a:cubicBezTo>
                  <a:pt x="91731" y="114196"/>
                  <a:pt x="88243" y="110707"/>
                  <a:pt x="88243" y="106410"/>
                </a:cubicBezTo>
                <a:cubicBezTo>
                  <a:pt x="88243" y="102113"/>
                  <a:pt x="91731" y="98624"/>
                  <a:pt x="96029" y="98624"/>
                </a:cubicBezTo>
                <a:cubicBezTo>
                  <a:pt x="100326" y="98624"/>
                  <a:pt x="103815" y="102113"/>
                  <a:pt x="103815" y="106410"/>
                </a:cubicBezTo>
                <a:cubicBezTo>
                  <a:pt x="103815" y="110707"/>
                  <a:pt x="100326" y="114196"/>
                  <a:pt x="96029" y="114196"/>
                </a:cubicBezTo>
                <a:close/>
                <a:moveTo>
                  <a:pt x="20763" y="137554"/>
                </a:moveTo>
                <a:cubicBezTo>
                  <a:pt x="20763" y="133240"/>
                  <a:pt x="24234" y="129768"/>
                  <a:pt x="28549" y="129768"/>
                </a:cubicBezTo>
                <a:lnTo>
                  <a:pt x="64884" y="129768"/>
                </a:lnTo>
                <a:cubicBezTo>
                  <a:pt x="69199" y="129768"/>
                  <a:pt x="72670" y="133240"/>
                  <a:pt x="72670" y="137554"/>
                </a:cubicBezTo>
                <a:cubicBezTo>
                  <a:pt x="72670" y="141869"/>
                  <a:pt x="69199" y="145341"/>
                  <a:pt x="64884" y="145341"/>
                </a:cubicBezTo>
                <a:lnTo>
                  <a:pt x="28549" y="145341"/>
                </a:lnTo>
                <a:cubicBezTo>
                  <a:pt x="24234" y="145341"/>
                  <a:pt x="20763" y="141869"/>
                  <a:pt x="20763" y="137554"/>
                </a:cubicBezTo>
                <a:close/>
                <a:moveTo>
                  <a:pt x="96029" y="129768"/>
                </a:moveTo>
                <a:cubicBezTo>
                  <a:pt x="100343" y="129768"/>
                  <a:pt x="103815" y="133240"/>
                  <a:pt x="103815" y="137554"/>
                </a:cubicBezTo>
                <a:cubicBezTo>
                  <a:pt x="103815" y="141869"/>
                  <a:pt x="100343" y="145341"/>
                  <a:pt x="96029" y="145341"/>
                </a:cubicBezTo>
                <a:cubicBezTo>
                  <a:pt x="91714" y="145341"/>
                  <a:pt x="88243" y="141869"/>
                  <a:pt x="88243" y="137554"/>
                </a:cubicBezTo>
                <a:cubicBezTo>
                  <a:pt x="88243" y="133240"/>
                  <a:pt x="91714" y="129768"/>
                  <a:pt x="96029" y="12976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7" name="Text 55"/>
          <p:cNvSpPr/>
          <p:nvPr/>
        </p:nvSpPr>
        <p:spPr>
          <a:xfrm>
            <a:off x="6317904" y="6262104"/>
            <a:ext cx="2491553" cy="232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7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Score &amp; Rank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326209" y="6527869"/>
            <a:ext cx="2474943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6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WSM algorithm execution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926664" y="6066103"/>
            <a:ext cx="199324" cy="199324"/>
          </a:xfrm>
          <a:custGeom>
            <a:avLst/>
            <a:gdLst/>
            <a:ahLst/>
            <a:cxnLst/>
            <a:rect l="l" t="t" r="r" b="b"/>
            <a:pathLst>
              <a:path w="199324" h="199324">
                <a:moveTo>
                  <a:pt x="195665" y="108460"/>
                </a:moveTo>
                <a:cubicBezTo>
                  <a:pt x="200531" y="103594"/>
                  <a:pt x="200531" y="95691"/>
                  <a:pt x="195665" y="90825"/>
                </a:cubicBezTo>
                <a:lnTo>
                  <a:pt x="133376" y="28536"/>
                </a:lnTo>
                <a:cubicBezTo>
                  <a:pt x="128510" y="23670"/>
                  <a:pt x="120607" y="23670"/>
                  <a:pt x="115740" y="28536"/>
                </a:cubicBezTo>
                <a:cubicBezTo>
                  <a:pt x="110874" y="33402"/>
                  <a:pt x="110874" y="41305"/>
                  <a:pt x="115740" y="46172"/>
                </a:cubicBezTo>
                <a:lnTo>
                  <a:pt x="156773" y="87204"/>
                </a:lnTo>
                <a:lnTo>
                  <a:pt x="12458" y="87204"/>
                </a:lnTo>
                <a:cubicBezTo>
                  <a:pt x="5567" y="87204"/>
                  <a:pt x="0" y="92771"/>
                  <a:pt x="0" y="99662"/>
                </a:cubicBezTo>
                <a:cubicBezTo>
                  <a:pt x="0" y="106553"/>
                  <a:pt x="5567" y="112120"/>
                  <a:pt x="12458" y="112120"/>
                </a:cubicBezTo>
                <a:lnTo>
                  <a:pt x="156773" y="112120"/>
                </a:lnTo>
                <a:lnTo>
                  <a:pt x="115740" y="153153"/>
                </a:lnTo>
                <a:cubicBezTo>
                  <a:pt x="110874" y="158019"/>
                  <a:pt x="110874" y="165922"/>
                  <a:pt x="115740" y="170788"/>
                </a:cubicBezTo>
                <a:cubicBezTo>
                  <a:pt x="120607" y="175654"/>
                  <a:pt x="128510" y="175654"/>
                  <a:pt x="133376" y="170788"/>
                </a:cubicBezTo>
                <a:lnTo>
                  <a:pt x="195665" y="108499"/>
                </a:ln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60" name="Shape 58"/>
          <p:cNvSpPr/>
          <p:nvPr/>
        </p:nvSpPr>
        <p:spPr>
          <a:xfrm>
            <a:off x="10224816" y="5664131"/>
            <a:ext cx="531531" cy="531531"/>
          </a:xfrm>
          <a:custGeom>
            <a:avLst/>
            <a:gdLst/>
            <a:ahLst/>
            <a:cxnLst/>
            <a:rect l="l" t="t" r="r" b="b"/>
            <a:pathLst>
              <a:path w="531531" h="531531">
                <a:moveTo>
                  <a:pt x="265766" y="0"/>
                </a:moveTo>
                <a:lnTo>
                  <a:pt x="265766" y="0"/>
                </a:lnTo>
                <a:cubicBezTo>
                  <a:pt x="412446" y="0"/>
                  <a:pt x="531531" y="119086"/>
                  <a:pt x="531531" y="265766"/>
                </a:cubicBezTo>
                <a:lnTo>
                  <a:pt x="531531" y="265766"/>
                </a:lnTo>
                <a:cubicBezTo>
                  <a:pt x="531531" y="412446"/>
                  <a:pt x="412446" y="531531"/>
                  <a:pt x="265766" y="531531"/>
                </a:cubicBezTo>
                <a:lnTo>
                  <a:pt x="265766" y="531531"/>
                </a:lnTo>
                <a:cubicBezTo>
                  <a:pt x="119086" y="531531"/>
                  <a:pt x="0" y="412446"/>
                  <a:pt x="0" y="265766"/>
                </a:cubicBezTo>
                <a:lnTo>
                  <a:pt x="0" y="265766"/>
                </a:lnTo>
                <a:cubicBezTo>
                  <a:pt x="0" y="119086"/>
                  <a:pt x="119086" y="0"/>
                  <a:pt x="265766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61" name="Shape 59"/>
          <p:cNvSpPr/>
          <p:nvPr/>
        </p:nvSpPr>
        <p:spPr>
          <a:xfrm>
            <a:off x="10407529" y="5846845"/>
            <a:ext cx="166104" cy="166104"/>
          </a:xfrm>
          <a:custGeom>
            <a:avLst/>
            <a:gdLst/>
            <a:ahLst/>
            <a:cxnLst/>
            <a:rect l="l" t="t" r="r" b="b"/>
            <a:pathLst>
              <a:path w="166104" h="166104">
                <a:moveTo>
                  <a:pt x="20763" y="20763"/>
                </a:moveTo>
                <a:cubicBezTo>
                  <a:pt x="20763" y="15021"/>
                  <a:pt x="16124" y="10381"/>
                  <a:pt x="10381" y="10381"/>
                </a:cubicBezTo>
                <a:cubicBezTo>
                  <a:pt x="4639" y="10381"/>
                  <a:pt x="0" y="15021"/>
                  <a:pt x="0" y="20763"/>
                </a:cubicBezTo>
                <a:lnTo>
                  <a:pt x="0" y="129768"/>
                </a:lnTo>
                <a:cubicBezTo>
                  <a:pt x="0" y="144108"/>
                  <a:pt x="11614" y="155722"/>
                  <a:pt x="25954" y="155722"/>
                </a:cubicBezTo>
                <a:lnTo>
                  <a:pt x="155722" y="155722"/>
                </a:lnTo>
                <a:cubicBezTo>
                  <a:pt x="161464" y="155722"/>
                  <a:pt x="166104" y="151083"/>
                  <a:pt x="166104" y="145341"/>
                </a:cubicBezTo>
                <a:cubicBezTo>
                  <a:pt x="166104" y="139598"/>
                  <a:pt x="161464" y="134959"/>
                  <a:pt x="155722" y="134959"/>
                </a:cubicBezTo>
                <a:lnTo>
                  <a:pt x="25954" y="134959"/>
                </a:lnTo>
                <a:cubicBezTo>
                  <a:pt x="23099" y="134959"/>
                  <a:pt x="20763" y="132623"/>
                  <a:pt x="20763" y="129768"/>
                </a:cubicBezTo>
                <a:lnTo>
                  <a:pt x="20763" y="20763"/>
                </a:lnTo>
                <a:close/>
                <a:moveTo>
                  <a:pt x="152673" y="48858"/>
                </a:moveTo>
                <a:cubicBezTo>
                  <a:pt x="156728" y="44803"/>
                  <a:pt x="156728" y="38217"/>
                  <a:pt x="152673" y="34162"/>
                </a:cubicBezTo>
                <a:cubicBezTo>
                  <a:pt x="148617" y="30106"/>
                  <a:pt x="142032" y="30106"/>
                  <a:pt x="137976" y="34162"/>
                </a:cubicBezTo>
                <a:lnTo>
                  <a:pt x="103815" y="68356"/>
                </a:lnTo>
                <a:lnTo>
                  <a:pt x="85193" y="49766"/>
                </a:lnTo>
                <a:cubicBezTo>
                  <a:pt x="81138" y="45711"/>
                  <a:pt x="74552" y="45711"/>
                  <a:pt x="70497" y="49766"/>
                </a:cubicBezTo>
                <a:lnTo>
                  <a:pt x="39352" y="80911"/>
                </a:lnTo>
                <a:cubicBezTo>
                  <a:pt x="35297" y="84966"/>
                  <a:pt x="35297" y="91552"/>
                  <a:pt x="39352" y="95607"/>
                </a:cubicBezTo>
                <a:cubicBezTo>
                  <a:pt x="43408" y="99662"/>
                  <a:pt x="49993" y="99662"/>
                  <a:pt x="54049" y="95607"/>
                </a:cubicBezTo>
                <a:lnTo>
                  <a:pt x="77861" y="71794"/>
                </a:lnTo>
                <a:lnTo>
                  <a:pt x="96483" y="90416"/>
                </a:lnTo>
                <a:cubicBezTo>
                  <a:pt x="100538" y="94471"/>
                  <a:pt x="107124" y="94471"/>
                  <a:pt x="111179" y="90416"/>
                </a:cubicBezTo>
                <a:lnTo>
                  <a:pt x="152705" y="4889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2" name="Text 60"/>
          <p:cNvSpPr/>
          <p:nvPr/>
        </p:nvSpPr>
        <p:spPr>
          <a:xfrm>
            <a:off x="9246414" y="6262104"/>
            <a:ext cx="2491553" cy="232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7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Visual Validation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9254719" y="6527869"/>
            <a:ext cx="2474943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6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Charts &amp; stakeholder review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D9770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RESULTS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Shortlist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811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Top 3 Recommendations from 65+ evaluated tools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314450"/>
            <a:ext cx="11430000" cy="3771900"/>
          </a:xfrm>
          <a:custGeom>
            <a:avLst/>
            <a:gdLst/>
            <a:ahLst/>
            <a:cxnLst/>
            <a:rect l="l" t="t" r="r" b="b"/>
            <a:pathLst>
              <a:path w="11430000" h="3771900">
                <a:moveTo>
                  <a:pt x="76192" y="0"/>
                </a:moveTo>
                <a:lnTo>
                  <a:pt x="11353808" y="0"/>
                </a:lnTo>
                <a:cubicBezTo>
                  <a:pt x="11395888" y="0"/>
                  <a:pt x="11430000" y="34112"/>
                  <a:pt x="11430000" y="76192"/>
                </a:cubicBezTo>
                <a:lnTo>
                  <a:pt x="11430000" y="3695708"/>
                </a:lnTo>
                <a:cubicBezTo>
                  <a:pt x="11430000" y="3737788"/>
                  <a:pt x="11395888" y="3771900"/>
                  <a:pt x="11353808" y="3771900"/>
                </a:cubicBezTo>
                <a:lnTo>
                  <a:pt x="76192" y="3771900"/>
                </a:lnTo>
                <a:cubicBezTo>
                  <a:pt x="34112" y="3771900"/>
                  <a:pt x="0" y="3737788"/>
                  <a:pt x="0" y="3695708"/>
                </a:cubicBezTo>
                <a:lnTo>
                  <a:pt x="0" y="76192"/>
                </a:lnTo>
                <a:cubicBezTo>
                  <a:pt x="0" y="34141"/>
                  <a:pt x="34141" y="0"/>
                  <a:pt x="7619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81000" y="1600200"/>
            <a:ext cx="11430000" cy="571500"/>
          </a:xfrm>
          <a:custGeom>
            <a:avLst/>
            <a:gdLst/>
            <a:ahLst/>
            <a:cxnLst/>
            <a:rect l="l" t="t" r="r" b="b"/>
            <a:pathLst>
              <a:path w="11430000" h="571500">
                <a:moveTo>
                  <a:pt x="0" y="0"/>
                </a:moveTo>
                <a:lnTo>
                  <a:pt x="11430000" y="0"/>
                </a:lnTo>
                <a:lnTo>
                  <a:pt x="11430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7" name="Shape 5"/>
          <p:cNvSpPr/>
          <p:nvPr/>
        </p:nvSpPr>
        <p:spPr>
          <a:xfrm>
            <a:off x="557213" y="17907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3690" y="0"/>
                </a:moveTo>
                <a:lnTo>
                  <a:pt x="137033" y="0"/>
                </a:lnTo>
                <a:cubicBezTo>
                  <a:pt x="146893" y="0"/>
                  <a:pt x="154930" y="8111"/>
                  <a:pt x="154558" y="17934"/>
                </a:cubicBezTo>
                <a:cubicBezTo>
                  <a:pt x="154484" y="19906"/>
                  <a:pt x="154409" y="21878"/>
                  <a:pt x="154298" y="23812"/>
                </a:cubicBezTo>
                <a:lnTo>
                  <a:pt x="172752" y="23812"/>
                </a:lnTo>
                <a:cubicBezTo>
                  <a:pt x="182463" y="23812"/>
                  <a:pt x="191021" y="31849"/>
                  <a:pt x="190277" y="42342"/>
                </a:cubicBezTo>
                <a:cubicBezTo>
                  <a:pt x="187486" y="80925"/>
                  <a:pt x="167767" y="102133"/>
                  <a:pt x="146372" y="113221"/>
                </a:cubicBezTo>
                <a:cubicBezTo>
                  <a:pt x="140494" y="116272"/>
                  <a:pt x="134503" y="118542"/>
                  <a:pt x="128811" y="120216"/>
                </a:cubicBezTo>
                <a:cubicBezTo>
                  <a:pt x="121295" y="130857"/>
                  <a:pt x="113481" y="136475"/>
                  <a:pt x="107268" y="139489"/>
                </a:cubicBezTo>
                <a:lnTo>
                  <a:pt x="107268" y="166688"/>
                </a:lnTo>
                <a:lnTo>
                  <a:pt x="131080" y="166688"/>
                </a:lnTo>
                <a:cubicBezTo>
                  <a:pt x="137666" y="166688"/>
                  <a:pt x="142987" y="172008"/>
                  <a:pt x="142987" y="178594"/>
                </a:cubicBezTo>
                <a:cubicBezTo>
                  <a:pt x="142987" y="185179"/>
                  <a:pt x="137666" y="190500"/>
                  <a:pt x="131080" y="190500"/>
                </a:cubicBezTo>
                <a:lnTo>
                  <a:pt x="59643" y="190500"/>
                </a:lnTo>
                <a:cubicBezTo>
                  <a:pt x="53057" y="190500"/>
                  <a:pt x="47737" y="185179"/>
                  <a:pt x="47737" y="178594"/>
                </a:cubicBezTo>
                <a:cubicBezTo>
                  <a:pt x="47737" y="172008"/>
                  <a:pt x="53057" y="166688"/>
                  <a:pt x="59643" y="166688"/>
                </a:cubicBezTo>
                <a:lnTo>
                  <a:pt x="83455" y="166688"/>
                </a:lnTo>
                <a:lnTo>
                  <a:pt x="83455" y="139489"/>
                </a:lnTo>
                <a:cubicBezTo>
                  <a:pt x="77502" y="136624"/>
                  <a:pt x="70098" y="131304"/>
                  <a:pt x="62880" y="121518"/>
                </a:cubicBezTo>
                <a:cubicBezTo>
                  <a:pt x="56034" y="119732"/>
                  <a:pt x="48592" y="117016"/>
                  <a:pt x="41337" y="112923"/>
                </a:cubicBezTo>
                <a:cubicBezTo>
                  <a:pt x="21208" y="101650"/>
                  <a:pt x="3051" y="80404"/>
                  <a:pt x="446" y="42267"/>
                </a:cubicBezTo>
                <a:cubicBezTo>
                  <a:pt x="-260" y="31812"/>
                  <a:pt x="8260" y="23775"/>
                  <a:pt x="17971" y="23775"/>
                </a:cubicBezTo>
                <a:lnTo>
                  <a:pt x="36426" y="23775"/>
                </a:lnTo>
                <a:cubicBezTo>
                  <a:pt x="36314" y="21841"/>
                  <a:pt x="36240" y="19906"/>
                  <a:pt x="36165" y="17897"/>
                </a:cubicBezTo>
                <a:cubicBezTo>
                  <a:pt x="35793" y="8037"/>
                  <a:pt x="43830" y="-37"/>
                  <a:pt x="53690" y="-37"/>
                </a:cubicBezTo>
                <a:close/>
                <a:moveTo>
                  <a:pt x="37765" y="41672"/>
                </a:moveTo>
                <a:lnTo>
                  <a:pt x="18269" y="41672"/>
                </a:lnTo>
                <a:cubicBezTo>
                  <a:pt x="20575" y="73186"/>
                  <a:pt x="35049" y="88962"/>
                  <a:pt x="49969" y="97334"/>
                </a:cubicBezTo>
                <a:cubicBezTo>
                  <a:pt x="44611" y="83455"/>
                  <a:pt x="40184" y="65336"/>
                  <a:pt x="37765" y="41672"/>
                </a:cubicBezTo>
                <a:close/>
                <a:moveTo>
                  <a:pt x="141387" y="95548"/>
                </a:moveTo>
                <a:cubicBezTo>
                  <a:pt x="156456" y="86692"/>
                  <a:pt x="170073" y="70954"/>
                  <a:pt x="172380" y="41672"/>
                </a:cubicBezTo>
                <a:lnTo>
                  <a:pt x="152921" y="41672"/>
                </a:lnTo>
                <a:cubicBezTo>
                  <a:pt x="150614" y="64331"/>
                  <a:pt x="146447" y="81930"/>
                  <a:pt x="141387" y="95548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8" name="Text 6"/>
          <p:cNvSpPr/>
          <p:nvPr/>
        </p:nvSpPr>
        <p:spPr>
          <a:xfrm>
            <a:off x="771525" y="1752600"/>
            <a:ext cx="10982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Final Rankings</a:t>
            </a:r>
            <a:endParaRPr lang="en-US" sz="1600" dirty="0"/>
          </a:p>
        </p:txBody>
      </p:sp>
      <p:graphicFrame>
        <p:nvGraphicFramePr>
          <p:cNvPr id="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81000" y="2324100"/>
          <a:ext cx="11125200" cy="4038600"/>
        </p:xfrm>
        <a:graphic>
          <a:graphicData uri="http://schemas.openxmlformats.org/drawingml/2006/table">
            <a:tbl>
              <a:tblPr/>
              <a:tblGrid>
                <a:gridCol w="609600"/>
                <a:gridCol w="2124075"/>
                <a:gridCol w="914400"/>
                <a:gridCol w="4000500"/>
                <a:gridCol w="3476625"/>
              </a:tblGrid>
              <a:tr h="1009650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Rank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Tool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Score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Primary Strength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Best For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100965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7706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KlearNow.AI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7706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4.7/5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7706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Customs automation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Compliance management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7706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Clearing delays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7706">
                        <a:alpha val="5000"/>
                      </a:srgbClr>
                    </a:solidFill>
                  </a:tcPr>
                </a:tc>
              </a:tr>
              <a:tr h="100965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FA5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Flexport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FA5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4.7/5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FA5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End-to-end visibility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System integration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FA5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Full orchestration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FA5">
                        <a:alpha val="5000"/>
                      </a:srgbClr>
                    </a:solidFill>
                  </a:tcPr>
                </a:tc>
              </a:tr>
              <a:tr h="100965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TradeSun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4.3/5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Document processing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Risk detection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374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Compliance-heavy lanes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>
                        <a:alpha val="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" name="Shape 7"/>
          <p:cNvSpPr/>
          <p:nvPr/>
        </p:nvSpPr>
        <p:spPr>
          <a:xfrm>
            <a:off x="614363" y="569214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4288" y="57150"/>
                </a:moveTo>
                <a:cubicBezTo>
                  <a:pt x="6385" y="57150"/>
                  <a:pt x="0" y="63535"/>
                  <a:pt x="0" y="71438"/>
                </a:cubicBezTo>
                <a:cubicBezTo>
                  <a:pt x="0" y="79340"/>
                  <a:pt x="6385" y="85725"/>
                  <a:pt x="14288" y="85725"/>
                </a:cubicBezTo>
                <a:lnTo>
                  <a:pt x="185738" y="85725"/>
                </a:lnTo>
                <a:cubicBezTo>
                  <a:pt x="193640" y="85725"/>
                  <a:pt x="200025" y="79340"/>
                  <a:pt x="200025" y="71438"/>
                </a:cubicBezTo>
                <a:cubicBezTo>
                  <a:pt x="200025" y="63535"/>
                  <a:pt x="193640" y="57150"/>
                  <a:pt x="185738" y="57150"/>
                </a:cubicBezTo>
                <a:lnTo>
                  <a:pt x="14288" y="57150"/>
                </a:lnTo>
                <a:close/>
                <a:moveTo>
                  <a:pt x="14288" y="142875"/>
                </a:moveTo>
                <a:cubicBezTo>
                  <a:pt x="6385" y="142875"/>
                  <a:pt x="0" y="149260"/>
                  <a:pt x="0" y="157163"/>
                </a:cubicBezTo>
                <a:cubicBezTo>
                  <a:pt x="0" y="165065"/>
                  <a:pt x="6385" y="171450"/>
                  <a:pt x="14288" y="171450"/>
                </a:cubicBezTo>
                <a:lnTo>
                  <a:pt x="185738" y="171450"/>
                </a:lnTo>
                <a:cubicBezTo>
                  <a:pt x="193640" y="171450"/>
                  <a:pt x="200025" y="165065"/>
                  <a:pt x="200025" y="157163"/>
                </a:cubicBezTo>
                <a:cubicBezTo>
                  <a:pt x="200025" y="149260"/>
                  <a:pt x="193640" y="142875"/>
                  <a:pt x="185738" y="142875"/>
                </a:cubicBezTo>
                <a:lnTo>
                  <a:pt x="14288" y="142875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1" name="Text 8"/>
          <p:cNvSpPr/>
          <p:nvPr/>
        </p:nvSpPr>
        <p:spPr>
          <a:xfrm>
            <a:off x="652463" y="6096000"/>
            <a:ext cx="100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Tie Decision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81000" y="6454141"/>
            <a:ext cx="5372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Top 2 tools tied at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4.7/5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—provided both options to client with detailed use-case guidance for informed decision-making.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191250" y="5520691"/>
            <a:ext cx="38100" cy="1181100"/>
          </a:xfrm>
          <a:custGeom>
            <a:avLst/>
            <a:gdLst/>
            <a:ahLst/>
            <a:cxnLst/>
            <a:rect l="l" t="t" r="r" b="b"/>
            <a:pathLst>
              <a:path w="38100" h="1181100">
                <a:moveTo>
                  <a:pt x="38100" y="0"/>
                </a:moveTo>
                <a:lnTo>
                  <a:pt x="38100" y="0"/>
                </a:lnTo>
                <a:lnTo>
                  <a:pt x="38100" y="1181100"/>
                </a:lnTo>
                <a:lnTo>
                  <a:pt x="38100" y="1181100"/>
                </a:lnTo>
                <a:cubicBezTo>
                  <a:pt x="17072" y="1181100"/>
                  <a:pt x="0" y="1164028"/>
                  <a:pt x="0" y="1143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14" name="Shape 11"/>
          <p:cNvSpPr/>
          <p:nvPr/>
        </p:nvSpPr>
        <p:spPr>
          <a:xfrm>
            <a:off x="6419850" y="569214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15" name="Text 12"/>
          <p:cNvSpPr/>
          <p:nvPr/>
        </p:nvSpPr>
        <p:spPr>
          <a:xfrm>
            <a:off x="6762750" y="5673091"/>
            <a:ext cx="141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Recommendation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362700" y="6054091"/>
            <a:ext cx="5372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Hybrid approach: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KlearNow.AI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for customs automation +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Flexport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for visibility and integration.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9736" y="329736"/>
            <a:ext cx="11590231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b="1" spc="45" kern="0" dirty="0">
                <a:solidFill>
                  <a:srgbClr val="D9770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EVIDENCE-BASED SELECTION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9736" y="560552"/>
            <a:ext cx="11730369" cy="395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16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Validation: Top 10 Tools by Score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9736" y="1022183"/>
            <a:ext cx="11606718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Clear tier separation between enterprise-ready and niche solutions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9736" y="1384892"/>
            <a:ext cx="7501501" cy="6207286"/>
          </a:xfrm>
          <a:custGeom>
            <a:avLst/>
            <a:gdLst/>
            <a:ahLst/>
            <a:cxnLst/>
            <a:rect l="l" t="t" r="r" b="b"/>
            <a:pathLst>
              <a:path w="7501501" h="6207286">
                <a:moveTo>
                  <a:pt x="65921" y="0"/>
                </a:moveTo>
                <a:lnTo>
                  <a:pt x="7435580" y="0"/>
                </a:lnTo>
                <a:cubicBezTo>
                  <a:pt x="7471987" y="0"/>
                  <a:pt x="7501501" y="29514"/>
                  <a:pt x="7501501" y="65921"/>
                </a:cubicBezTo>
                <a:lnTo>
                  <a:pt x="7501501" y="6141365"/>
                </a:lnTo>
                <a:cubicBezTo>
                  <a:pt x="7501501" y="6177772"/>
                  <a:pt x="7471987" y="6207286"/>
                  <a:pt x="7435580" y="6207286"/>
                </a:cubicBezTo>
                <a:lnTo>
                  <a:pt x="65921" y="6207286"/>
                </a:lnTo>
                <a:cubicBezTo>
                  <a:pt x="29514" y="6207286"/>
                  <a:pt x="0" y="6177772"/>
                  <a:pt x="0" y="6141365"/>
                </a:cubicBezTo>
                <a:lnTo>
                  <a:pt x="0" y="65921"/>
                </a:lnTo>
                <a:cubicBezTo>
                  <a:pt x="0" y="29514"/>
                  <a:pt x="29514" y="0"/>
                  <a:pt x="6592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9460" dist="32974" dir="5400000">
              <a:srgbClr val="000000">
                <a:alpha val="10196"/>
              </a:srgbClr>
            </a:outerShdw>
          </a:effectLst>
        </p:spPr>
      </p:sp>
      <p:pic>
        <p:nvPicPr>
          <p:cNvPr id="6" name="Image 0" descr="https://kimi-img.moonshot.cn/pub/slides/26-02-02-11:15:00-d601dd0l3dc4gqp3teo0.png">    </p:cNvPr>
          <p:cNvPicPr>
            <a:picLocks noChangeAspect="1"/>
          </p:cNvPicPr>
          <p:nvPr/>
        </p:nvPicPr>
        <p:blipFill>
          <a:blip r:embed="rId1"/>
          <a:srcRect l="0" r="0" t="13" b="14"/>
          <a:stretch/>
        </p:blipFill>
        <p:spPr>
          <a:xfrm>
            <a:off x="494604" y="1549761"/>
            <a:ext cx="6108365" cy="5143886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7999558" y="1384892"/>
            <a:ext cx="3866158" cy="2819245"/>
          </a:xfrm>
          <a:custGeom>
            <a:avLst/>
            <a:gdLst/>
            <a:ahLst/>
            <a:cxnLst/>
            <a:rect l="l" t="t" r="r" b="b"/>
            <a:pathLst>
              <a:path w="3866158" h="2819245">
                <a:moveTo>
                  <a:pt x="65942" y="0"/>
                </a:moveTo>
                <a:lnTo>
                  <a:pt x="3800216" y="0"/>
                </a:lnTo>
                <a:cubicBezTo>
                  <a:pt x="3836635" y="0"/>
                  <a:pt x="3866158" y="29523"/>
                  <a:pt x="3866158" y="65942"/>
                </a:cubicBezTo>
                <a:lnTo>
                  <a:pt x="3866158" y="2753303"/>
                </a:lnTo>
                <a:cubicBezTo>
                  <a:pt x="3866158" y="2789722"/>
                  <a:pt x="3836635" y="2819245"/>
                  <a:pt x="3800216" y="2819245"/>
                </a:cubicBezTo>
                <a:lnTo>
                  <a:pt x="65942" y="2819245"/>
                </a:lnTo>
                <a:cubicBezTo>
                  <a:pt x="29523" y="2819245"/>
                  <a:pt x="0" y="2789722"/>
                  <a:pt x="0" y="2753303"/>
                </a:cubicBezTo>
                <a:lnTo>
                  <a:pt x="0" y="65942"/>
                </a:lnTo>
                <a:cubicBezTo>
                  <a:pt x="0" y="29523"/>
                  <a:pt x="29523" y="0"/>
                  <a:pt x="65942" y="0"/>
                </a:cubicBezTo>
                <a:close/>
              </a:path>
            </a:pathLst>
          </a:custGeom>
          <a:gradFill rotWithShape="1" flip="none">
            <a:gsLst>
              <a:gs pos="0">
                <a:srgbClr val="1E3A5F"/>
              </a:gs>
              <a:gs pos="100000">
                <a:srgbClr val="4A6FA5"/>
              </a:gs>
            </a:gsLst>
            <a:lin ang="2700000" scaled="1"/>
          </a:gradFill>
          <a:ln/>
          <a:effectLst>
            <a:outerShdw sx="100000" sy="100000" kx="0" ky="0" algn="bl" rotWithShape="0" blurRad="123651" dist="82434" dir="5400000">
              <a:srgbClr val="000000">
                <a:alpha val="10196"/>
              </a:srgbClr>
            </a:outerShdw>
          </a:effectLst>
        </p:spPr>
      </p:sp>
      <p:sp>
        <p:nvSpPr>
          <p:cNvPr id="8" name="Shape 5"/>
          <p:cNvSpPr/>
          <p:nvPr/>
        </p:nvSpPr>
        <p:spPr>
          <a:xfrm>
            <a:off x="8189156" y="1566247"/>
            <a:ext cx="197842" cy="197842"/>
          </a:xfrm>
          <a:custGeom>
            <a:avLst/>
            <a:gdLst/>
            <a:ahLst/>
            <a:cxnLst/>
            <a:rect l="l" t="t" r="r" b="b"/>
            <a:pathLst>
              <a:path w="197842" h="197842">
                <a:moveTo>
                  <a:pt x="12365" y="12365"/>
                </a:moveTo>
                <a:cubicBezTo>
                  <a:pt x="19205" y="12365"/>
                  <a:pt x="24730" y="17891"/>
                  <a:pt x="24730" y="24730"/>
                </a:cubicBezTo>
                <a:lnTo>
                  <a:pt x="24730" y="154564"/>
                </a:lnTo>
                <a:cubicBezTo>
                  <a:pt x="24730" y="157964"/>
                  <a:pt x="27512" y="160746"/>
                  <a:pt x="30913" y="160746"/>
                </a:cubicBezTo>
                <a:lnTo>
                  <a:pt x="185477" y="160746"/>
                </a:lnTo>
                <a:cubicBezTo>
                  <a:pt x="192316" y="160746"/>
                  <a:pt x="197842" y="166272"/>
                  <a:pt x="197842" y="173112"/>
                </a:cubicBezTo>
                <a:cubicBezTo>
                  <a:pt x="197842" y="179951"/>
                  <a:pt x="192316" y="185477"/>
                  <a:pt x="185477" y="185477"/>
                </a:cubicBezTo>
                <a:lnTo>
                  <a:pt x="30913" y="185477"/>
                </a:lnTo>
                <a:cubicBezTo>
                  <a:pt x="13833" y="185477"/>
                  <a:pt x="0" y="171643"/>
                  <a:pt x="0" y="154564"/>
                </a:cubicBezTo>
                <a:lnTo>
                  <a:pt x="0" y="24730"/>
                </a:lnTo>
                <a:cubicBezTo>
                  <a:pt x="0" y="17891"/>
                  <a:pt x="5526" y="12365"/>
                  <a:pt x="12365" y="12365"/>
                </a:cubicBezTo>
                <a:close/>
                <a:moveTo>
                  <a:pt x="49460" y="37095"/>
                </a:moveTo>
                <a:cubicBezTo>
                  <a:pt x="49460" y="30256"/>
                  <a:pt x="54986" y="24730"/>
                  <a:pt x="61826" y="24730"/>
                </a:cubicBezTo>
                <a:lnTo>
                  <a:pt x="136016" y="24730"/>
                </a:lnTo>
                <a:cubicBezTo>
                  <a:pt x="142856" y="24730"/>
                  <a:pt x="148381" y="30256"/>
                  <a:pt x="148381" y="37095"/>
                </a:cubicBezTo>
                <a:cubicBezTo>
                  <a:pt x="148381" y="43935"/>
                  <a:pt x="142856" y="49460"/>
                  <a:pt x="136016" y="49460"/>
                </a:cubicBezTo>
                <a:lnTo>
                  <a:pt x="61826" y="49460"/>
                </a:lnTo>
                <a:cubicBezTo>
                  <a:pt x="54986" y="49460"/>
                  <a:pt x="49460" y="43935"/>
                  <a:pt x="49460" y="37095"/>
                </a:cubicBezTo>
                <a:close/>
                <a:moveTo>
                  <a:pt x="61826" y="68008"/>
                </a:moveTo>
                <a:lnTo>
                  <a:pt x="111286" y="68008"/>
                </a:lnTo>
                <a:cubicBezTo>
                  <a:pt x="118125" y="68008"/>
                  <a:pt x="123651" y="73534"/>
                  <a:pt x="123651" y="80373"/>
                </a:cubicBezTo>
                <a:cubicBezTo>
                  <a:pt x="123651" y="87213"/>
                  <a:pt x="118125" y="92738"/>
                  <a:pt x="111286" y="92738"/>
                </a:cubicBezTo>
                <a:lnTo>
                  <a:pt x="61826" y="92738"/>
                </a:lnTo>
                <a:cubicBezTo>
                  <a:pt x="54986" y="92738"/>
                  <a:pt x="49460" y="87213"/>
                  <a:pt x="49460" y="80373"/>
                </a:cubicBezTo>
                <a:cubicBezTo>
                  <a:pt x="49460" y="73534"/>
                  <a:pt x="54986" y="68008"/>
                  <a:pt x="61826" y="68008"/>
                </a:cubicBezTo>
                <a:close/>
                <a:moveTo>
                  <a:pt x="61826" y="111286"/>
                </a:moveTo>
                <a:lnTo>
                  <a:pt x="160746" y="111286"/>
                </a:lnTo>
                <a:cubicBezTo>
                  <a:pt x="167586" y="111286"/>
                  <a:pt x="173112" y="116812"/>
                  <a:pt x="173112" y="123651"/>
                </a:cubicBezTo>
                <a:cubicBezTo>
                  <a:pt x="173112" y="130491"/>
                  <a:pt x="167586" y="136016"/>
                  <a:pt x="160746" y="136016"/>
                </a:cubicBezTo>
                <a:lnTo>
                  <a:pt x="61826" y="136016"/>
                </a:lnTo>
                <a:cubicBezTo>
                  <a:pt x="54986" y="136016"/>
                  <a:pt x="49460" y="130491"/>
                  <a:pt x="49460" y="123651"/>
                </a:cubicBezTo>
                <a:cubicBezTo>
                  <a:pt x="49460" y="116812"/>
                  <a:pt x="54986" y="111286"/>
                  <a:pt x="61826" y="111286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9" name="Text 6"/>
          <p:cNvSpPr/>
          <p:nvPr/>
        </p:nvSpPr>
        <p:spPr>
          <a:xfrm>
            <a:off x="8510649" y="1549761"/>
            <a:ext cx="882045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8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Insight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164426" y="1961931"/>
            <a:ext cx="98921" cy="98921"/>
          </a:xfrm>
          <a:custGeom>
            <a:avLst/>
            <a:gdLst/>
            <a:ahLst/>
            <a:cxnLst/>
            <a:rect l="l" t="t" r="r" b="b"/>
            <a:pathLst>
              <a:path w="98921" h="98921">
                <a:moveTo>
                  <a:pt x="49460" y="0"/>
                </a:moveTo>
                <a:lnTo>
                  <a:pt x="49460" y="0"/>
                </a:lnTo>
                <a:cubicBezTo>
                  <a:pt x="76758" y="0"/>
                  <a:pt x="98921" y="22162"/>
                  <a:pt x="98921" y="49460"/>
                </a:cubicBezTo>
                <a:lnTo>
                  <a:pt x="98921" y="49460"/>
                </a:lnTo>
                <a:cubicBezTo>
                  <a:pt x="98921" y="76758"/>
                  <a:pt x="76758" y="98921"/>
                  <a:pt x="49460" y="98921"/>
                </a:cubicBezTo>
                <a:lnTo>
                  <a:pt x="49460" y="98921"/>
                </a:lnTo>
                <a:cubicBezTo>
                  <a:pt x="22162" y="98921"/>
                  <a:pt x="0" y="76758"/>
                  <a:pt x="0" y="49460"/>
                </a:cubicBezTo>
                <a:lnTo>
                  <a:pt x="0" y="49460"/>
                </a:lnTo>
                <a:cubicBezTo>
                  <a:pt x="0" y="22162"/>
                  <a:pt x="22162" y="0"/>
                  <a:pt x="4946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1" name="Text 8"/>
          <p:cNvSpPr/>
          <p:nvPr/>
        </p:nvSpPr>
        <p:spPr>
          <a:xfrm>
            <a:off x="8329294" y="1912471"/>
            <a:ext cx="1442596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Tier 1: Enterprise-Ready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329294" y="2176260"/>
            <a:ext cx="3437501" cy="4286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9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Tools scoring </a:t>
            </a:r>
            <a:pPr>
              <a:lnSpc>
                <a:spcPct val="140000"/>
              </a:lnSpc>
            </a:pPr>
            <a:r>
              <a:rPr lang="en-US" sz="1039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4.5+</a:t>
            </a:r>
            <a:pPr>
              <a:lnSpc>
                <a:spcPct val="140000"/>
              </a:lnSpc>
            </a:pPr>
            <a:r>
              <a:rPr lang="en-US" sz="1039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demonstrate comprehensive capabilities across all evaluation criteria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164426" y="2786272"/>
            <a:ext cx="98921" cy="98921"/>
          </a:xfrm>
          <a:custGeom>
            <a:avLst/>
            <a:gdLst/>
            <a:ahLst/>
            <a:cxnLst/>
            <a:rect l="l" t="t" r="r" b="b"/>
            <a:pathLst>
              <a:path w="98921" h="98921">
                <a:moveTo>
                  <a:pt x="49460" y="0"/>
                </a:moveTo>
                <a:lnTo>
                  <a:pt x="49460" y="0"/>
                </a:lnTo>
                <a:cubicBezTo>
                  <a:pt x="76758" y="0"/>
                  <a:pt x="98921" y="22162"/>
                  <a:pt x="98921" y="49460"/>
                </a:cubicBezTo>
                <a:lnTo>
                  <a:pt x="98921" y="49460"/>
                </a:lnTo>
                <a:cubicBezTo>
                  <a:pt x="98921" y="76758"/>
                  <a:pt x="76758" y="98921"/>
                  <a:pt x="49460" y="98921"/>
                </a:cubicBezTo>
                <a:lnTo>
                  <a:pt x="49460" y="98921"/>
                </a:lnTo>
                <a:cubicBezTo>
                  <a:pt x="22162" y="98921"/>
                  <a:pt x="0" y="76758"/>
                  <a:pt x="0" y="49460"/>
                </a:cubicBezTo>
                <a:lnTo>
                  <a:pt x="0" y="49460"/>
                </a:lnTo>
                <a:cubicBezTo>
                  <a:pt x="0" y="22162"/>
                  <a:pt x="22162" y="0"/>
                  <a:pt x="49460" y="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14" name="Text 11"/>
          <p:cNvSpPr/>
          <p:nvPr/>
        </p:nvSpPr>
        <p:spPr>
          <a:xfrm>
            <a:off x="8329294" y="2736811"/>
            <a:ext cx="1121103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Tier 2: Specialized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329294" y="3000600"/>
            <a:ext cx="3437501" cy="4286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9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Tools scoring </a:t>
            </a:r>
            <a:pPr>
              <a:lnSpc>
                <a:spcPct val="140000"/>
              </a:lnSpc>
            </a:pPr>
            <a:r>
              <a:rPr lang="en-US" sz="1039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4.0-4.5</a:t>
            </a:r>
            <a:pPr>
              <a:lnSpc>
                <a:spcPct val="140000"/>
              </a:lnSpc>
            </a:pPr>
            <a:r>
              <a:rPr lang="en-US" sz="1039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excel in specific domains but lack breadth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8164426" y="3610613"/>
            <a:ext cx="98921" cy="98921"/>
          </a:xfrm>
          <a:custGeom>
            <a:avLst/>
            <a:gdLst/>
            <a:ahLst/>
            <a:cxnLst/>
            <a:rect l="l" t="t" r="r" b="b"/>
            <a:pathLst>
              <a:path w="98921" h="98921">
                <a:moveTo>
                  <a:pt x="49460" y="0"/>
                </a:moveTo>
                <a:lnTo>
                  <a:pt x="49460" y="0"/>
                </a:lnTo>
                <a:cubicBezTo>
                  <a:pt x="76758" y="0"/>
                  <a:pt x="98921" y="22162"/>
                  <a:pt x="98921" y="49460"/>
                </a:cubicBezTo>
                <a:lnTo>
                  <a:pt x="98921" y="49460"/>
                </a:lnTo>
                <a:cubicBezTo>
                  <a:pt x="98921" y="76758"/>
                  <a:pt x="76758" y="98921"/>
                  <a:pt x="49460" y="98921"/>
                </a:cubicBezTo>
                <a:lnTo>
                  <a:pt x="49460" y="98921"/>
                </a:lnTo>
                <a:cubicBezTo>
                  <a:pt x="22162" y="98921"/>
                  <a:pt x="0" y="76758"/>
                  <a:pt x="0" y="49460"/>
                </a:cubicBezTo>
                <a:lnTo>
                  <a:pt x="0" y="49460"/>
                </a:lnTo>
                <a:cubicBezTo>
                  <a:pt x="0" y="22162"/>
                  <a:pt x="22162" y="0"/>
                  <a:pt x="49460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8329294" y="3561152"/>
            <a:ext cx="1244755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Tier 3: Niche Players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329294" y="3824941"/>
            <a:ext cx="3437501" cy="2143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9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Tools scoring </a:t>
            </a:r>
            <a:pPr>
              <a:lnSpc>
                <a:spcPct val="140000"/>
              </a:lnSpc>
            </a:pPr>
            <a:r>
              <a:rPr lang="en-US" sz="1039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&lt;4.0</a:t>
            </a:r>
            <a:pPr>
              <a:lnSpc>
                <a:spcPct val="140000"/>
              </a:lnSpc>
            </a:pPr>
            <a:r>
              <a:rPr lang="en-US" sz="1039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limited in scope or maturity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999558" y="4336032"/>
            <a:ext cx="3866158" cy="3256146"/>
          </a:xfrm>
          <a:custGeom>
            <a:avLst/>
            <a:gdLst/>
            <a:ahLst/>
            <a:cxnLst/>
            <a:rect l="l" t="t" r="r" b="b"/>
            <a:pathLst>
              <a:path w="3866158" h="3256146">
                <a:moveTo>
                  <a:pt x="65937" y="0"/>
                </a:moveTo>
                <a:lnTo>
                  <a:pt x="3800221" y="0"/>
                </a:lnTo>
                <a:cubicBezTo>
                  <a:pt x="3836637" y="0"/>
                  <a:pt x="3866158" y="29521"/>
                  <a:pt x="3866158" y="65937"/>
                </a:cubicBezTo>
                <a:lnTo>
                  <a:pt x="3866158" y="3190209"/>
                </a:lnTo>
                <a:cubicBezTo>
                  <a:pt x="3866158" y="3226625"/>
                  <a:pt x="3836637" y="3256146"/>
                  <a:pt x="3800221" y="3256146"/>
                </a:cubicBezTo>
                <a:lnTo>
                  <a:pt x="65937" y="3256146"/>
                </a:lnTo>
                <a:cubicBezTo>
                  <a:pt x="29521" y="3256146"/>
                  <a:pt x="0" y="3226625"/>
                  <a:pt x="0" y="3190209"/>
                </a:cubicBezTo>
                <a:lnTo>
                  <a:pt x="0" y="65937"/>
                </a:lnTo>
                <a:cubicBezTo>
                  <a:pt x="0" y="29521"/>
                  <a:pt x="29521" y="0"/>
                  <a:pt x="6593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9460" dist="32974" dir="5400000">
              <a:srgbClr val="000000">
                <a:alpha val="10196"/>
              </a:srgbClr>
            </a:outerShdw>
          </a:effectLst>
        </p:spPr>
      </p:sp>
      <p:sp>
        <p:nvSpPr>
          <p:cNvPr id="20" name="Shape 17"/>
          <p:cNvSpPr/>
          <p:nvPr/>
        </p:nvSpPr>
        <p:spPr>
          <a:xfrm>
            <a:off x="8201521" y="4517387"/>
            <a:ext cx="173112" cy="197842"/>
          </a:xfrm>
          <a:custGeom>
            <a:avLst/>
            <a:gdLst/>
            <a:ahLst/>
            <a:cxnLst/>
            <a:rect l="l" t="t" r="r" b="b"/>
            <a:pathLst>
              <a:path w="173112" h="197842">
                <a:moveTo>
                  <a:pt x="86672" y="49460"/>
                </a:moveTo>
                <a:lnTo>
                  <a:pt x="53981" y="-4985"/>
                </a:lnTo>
                <a:cubicBezTo>
                  <a:pt x="51470" y="-9158"/>
                  <a:pt x="46215" y="-10665"/>
                  <a:pt x="41887" y="-8501"/>
                </a:cubicBezTo>
                <a:lnTo>
                  <a:pt x="8424" y="8231"/>
                </a:lnTo>
                <a:cubicBezTo>
                  <a:pt x="3825" y="10510"/>
                  <a:pt x="1971" y="16075"/>
                  <a:pt x="4251" y="20673"/>
                </a:cubicBezTo>
                <a:lnTo>
                  <a:pt x="31145" y="74423"/>
                </a:lnTo>
                <a:cubicBezTo>
                  <a:pt x="19514" y="87522"/>
                  <a:pt x="12481" y="104756"/>
                  <a:pt x="12481" y="123651"/>
                </a:cubicBezTo>
                <a:cubicBezTo>
                  <a:pt x="12481" y="164611"/>
                  <a:pt x="45712" y="197842"/>
                  <a:pt x="86672" y="197842"/>
                </a:cubicBezTo>
                <a:cubicBezTo>
                  <a:pt x="127631" y="197842"/>
                  <a:pt x="160862" y="164611"/>
                  <a:pt x="160862" y="123651"/>
                </a:cubicBezTo>
                <a:cubicBezTo>
                  <a:pt x="160862" y="104756"/>
                  <a:pt x="153791" y="87522"/>
                  <a:pt x="142199" y="74423"/>
                </a:cubicBezTo>
                <a:lnTo>
                  <a:pt x="169093" y="20673"/>
                </a:lnTo>
                <a:cubicBezTo>
                  <a:pt x="171373" y="16075"/>
                  <a:pt x="169518" y="10510"/>
                  <a:pt x="164958" y="8231"/>
                </a:cubicBezTo>
                <a:lnTo>
                  <a:pt x="131457" y="-8540"/>
                </a:lnTo>
                <a:cubicBezTo>
                  <a:pt x="127129" y="-10704"/>
                  <a:pt x="121835" y="-9158"/>
                  <a:pt x="119362" y="-5023"/>
                </a:cubicBezTo>
                <a:lnTo>
                  <a:pt x="86672" y="49460"/>
                </a:lnTo>
                <a:close/>
                <a:moveTo>
                  <a:pt x="98573" y="104524"/>
                </a:moveTo>
                <a:cubicBezTo>
                  <a:pt x="99114" y="105606"/>
                  <a:pt x="100119" y="106340"/>
                  <a:pt x="101278" y="106495"/>
                </a:cubicBezTo>
                <a:lnTo>
                  <a:pt x="120637" y="109315"/>
                </a:lnTo>
                <a:cubicBezTo>
                  <a:pt x="123612" y="109740"/>
                  <a:pt x="124772" y="113373"/>
                  <a:pt x="122646" y="115498"/>
                </a:cubicBezTo>
                <a:lnTo>
                  <a:pt x="108620" y="129177"/>
                </a:lnTo>
                <a:cubicBezTo>
                  <a:pt x="107770" y="130027"/>
                  <a:pt x="107383" y="131186"/>
                  <a:pt x="107576" y="132384"/>
                </a:cubicBezTo>
                <a:lnTo>
                  <a:pt x="110900" y="151666"/>
                </a:lnTo>
                <a:cubicBezTo>
                  <a:pt x="111402" y="154603"/>
                  <a:pt x="108311" y="156882"/>
                  <a:pt x="105644" y="155491"/>
                </a:cubicBezTo>
                <a:lnTo>
                  <a:pt x="88333" y="146372"/>
                </a:lnTo>
                <a:cubicBezTo>
                  <a:pt x="87290" y="145831"/>
                  <a:pt x="86015" y="145831"/>
                  <a:pt x="84972" y="146372"/>
                </a:cubicBezTo>
                <a:lnTo>
                  <a:pt x="67660" y="155491"/>
                </a:lnTo>
                <a:cubicBezTo>
                  <a:pt x="64994" y="156882"/>
                  <a:pt x="61903" y="154641"/>
                  <a:pt x="62405" y="151666"/>
                </a:cubicBezTo>
                <a:lnTo>
                  <a:pt x="65728" y="132384"/>
                </a:lnTo>
                <a:cubicBezTo>
                  <a:pt x="65922" y="131225"/>
                  <a:pt x="65535" y="130027"/>
                  <a:pt x="64685" y="129177"/>
                </a:cubicBezTo>
                <a:lnTo>
                  <a:pt x="50658" y="115498"/>
                </a:lnTo>
                <a:cubicBezTo>
                  <a:pt x="48494" y="113411"/>
                  <a:pt x="49692" y="109779"/>
                  <a:pt x="52668" y="109315"/>
                </a:cubicBezTo>
                <a:lnTo>
                  <a:pt x="72027" y="106495"/>
                </a:lnTo>
                <a:cubicBezTo>
                  <a:pt x="73186" y="106340"/>
                  <a:pt x="74229" y="105567"/>
                  <a:pt x="74732" y="104524"/>
                </a:cubicBezTo>
                <a:lnTo>
                  <a:pt x="83387" y="86981"/>
                </a:lnTo>
                <a:cubicBezTo>
                  <a:pt x="84701" y="84276"/>
                  <a:pt x="88526" y="84276"/>
                  <a:pt x="89879" y="86981"/>
                </a:cubicBezTo>
                <a:lnTo>
                  <a:pt x="98534" y="104524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1" name="Text 18"/>
          <p:cNvSpPr/>
          <p:nvPr/>
        </p:nvSpPr>
        <p:spPr>
          <a:xfrm>
            <a:off x="8510649" y="4500901"/>
            <a:ext cx="1393136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8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Score Distribution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164426" y="4863611"/>
            <a:ext cx="544065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4.5 - 5.0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1307946" y="4863611"/>
            <a:ext cx="45338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D9770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 tools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8164426" y="5094426"/>
            <a:ext cx="3536422" cy="98921"/>
          </a:xfrm>
          <a:custGeom>
            <a:avLst/>
            <a:gdLst/>
            <a:ahLst/>
            <a:cxnLst/>
            <a:rect l="l" t="t" r="r" b="b"/>
            <a:pathLst>
              <a:path w="3536422" h="98921">
                <a:moveTo>
                  <a:pt x="49460" y="0"/>
                </a:moveTo>
                <a:lnTo>
                  <a:pt x="3486961" y="0"/>
                </a:lnTo>
                <a:cubicBezTo>
                  <a:pt x="3514278" y="0"/>
                  <a:pt x="3536422" y="22144"/>
                  <a:pt x="3536422" y="49460"/>
                </a:cubicBezTo>
                <a:lnTo>
                  <a:pt x="3536422" y="49460"/>
                </a:lnTo>
                <a:cubicBezTo>
                  <a:pt x="3536422" y="76777"/>
                  <a:pt x="3514278" y="98921"/>
                  <a:pt x="3486961" y="98921"/>
                </a:cubicBezTo>
                <a:lnTo>
                  <a:pt x="49460" y="98921"/>
                </a:lnTo>
                <a:cubicBezTo>
                  <a:pt x="22162" y="98921"/>
                  <a:pt x="0" y="76758"/>
                  <a:pt x="0" y="49460"/>
                </a:cubicBezTo>
                <a:lnTo>
                  <a:pt x="0" y="49460"/>
                </a:lnTo>
                <a:cubicBezTo>
                  <a:pt x="0" y="22162"/>
                  <a:pt x="22162" y="0"/>
                  <a:pt x="4946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25" name="Shape 22"/>
          <p:cNvSpPr/>
          <p:nvPr/>
        </p:nvSpPr>
        <p:spPr>
          <a:xfrm>
            <a:off x="8164426" y="5094426"/>
            <a:ext cx="708933" cy="98921"/>
          </a:xfrm>
          <a:custGeom>
            <a:avLst/>
            <a:gdLst/>
            <a:ahLst/>
            <a:cxnLst/>
            <a:rect l="l" t="t" r="r" b="b"/>
            <a:pathLst>
              <a:path w="708933" h="98921">
                <a:moveTo>
                  <a:pt x="49460" y="0"/>
                </a:moveTo>
                <a:lnTo>
                  <a:pt x="659473" y="0"/>
                </a:lnTo>
                <a:cubicBezTo>
                  <a:pt x="686789" y="0"/>
                  <a:pt x="708933" y="22144"/>
                  <a:pt x="708933" y="49460"/>
                </a:cubicBezTo>
                <a:lnTo>
                  <a:pt x="708933" y="49460"/>
                </a:lnTo>
                <a:cubicBezTo>
                  <a:pt x="708933" y="76777"/>
                  <a:pt x="686789" y="98921"/>
                  <a:pt x="659473" y="98921"/>
                </a:cubicBezTo>
                <a:lnTo>
                  <a:pt x="49460" y="98921"/>
                </a:lnTo>
                <a:cubicBezTo>
                  <a:pt x="22162" y="98921"/>
                  <a:pt x="0" y="76758"/>
                  <a:pt x="0" y="49460"/>
                </a:cubicBezTo>
                <a:lnTo>
                  <a:pt x="0" y="49460"/>
                </a:lnTo>
                <a:cubicBezTo>
                  <a:pt x="0" y="22162"/>
                  <a:pt x="22162" y="0"/>
                  <a:pt x="4946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6" name="Text 23"/>
          <p:cNvSpPr/>
          <p:nvPr/>
        </p:nvSpPr>
        <p:spPr>
          <a:xfrm>
            <a:off x="8164426" y="5292268"/>
            <a:ext cx="544065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4.0 - 4.5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1308616" y="5292268"/>
            <a:ext cx="45338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4A6FA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 tools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8164426" y="5523083"/>
            <a:ext cx="3536422" cy="98921"/>
          </a:xfrm>
          <a:custGeom>
            <a:avLst/>
            <a:gdLst/>
            <a:ahLst/>
            <a:cxnLst/>
            <a:rect l="l" t="t" r="r" b="b"/>
            <a:pathLst>
              <a:path w="3536422" h="98921">
                <a:moveTo>
                  <a:pt x="49460" y="0"/>
                </a:moveTo>
                <a:lnTo>
                  <a:pt x="3486961" y="0"/>
                </a:lnTo>
                <a:cubicBezTo>
                  <a:pt x="3514278" y="0"/>
                  <a:pt x="3536422" y="22144"/>
                  <a:pt x="3536422" y="49460"/>
                </a:cubicBezTo>
                <a:lnTo>
                  <a:pt x="3536422" y="49460"/>
                </a:lnTo>
                <a:cubicBezTo>
                  <a:pt x="3536422" y="76777"/>
                  <a:pt x="3514278" y="98921"/>
                  <a:pt x="3486961" y="98921"/>
                </a:cubicBezTo>
                <a:lnTo>
                  <a:pt x="49460" y="98921"/>
                </a:lnTo>
                <a:cubicBezTo>
                  <a:pt x="22162" y="98921"/>
                  <a:pt x="0" y="76758"/>
                  <a:pt x="0" y="49460"/>
                </a:cubicBezTo>
                <a:lnTo>
                  <a:pt x="0" y="49460"/>
                </a:lnTo>
                <a:cubicBezTo>
                  <a:pt x="0" y="22162"/>
                  <a:pt x="22162" y="0"/>
                  <a:pt x="4946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29" name="Shape 26"/>
          <p:cNvSpPr/>
          <p:nvPr/>
        </p:nvSpPr>
        <p:spPr>
          <a:xfrm>
            <a:off x="8164426" y="5523083"/>
            <a:ext cx="1764089" cy="98921"/>
          </a:xfrm>
          <a:custGeom>
            <a:avLst/>
            <a:gdLst/>
            <a:ahLst/>
            <a:cxnLst/>
            <a:rect l="l" t="t" r="r" b="b"/>
            <a:pathLst>
              <a:path w="1764089" h="98921">
                <a:moveTo>
                  <a:pt x="49460" y="0"/>
                </a:moveTo>
                <a:lnTo>
                  <a:pt x="1714629" y="0"/>
                </a:lnTo>
                <a:cubicBezTo>
                  <a:pt x="1741945" y="0"/>
                  <a:pt x="1764089" y="22144"/>
                  <a:pt x="1764089" y="49460"/>
                </a:cubicBezTo>
                <a:lnTo>
                  <a:pt x="1764089" y="49460"/>
                </a:lnTo>
                <a:cubicBezTo>
                  <a:pt x="1764089" y="76777"/>
                  <a:pt x="1741945" y="98921"/>
                  <a:pt x="1714629" y="98921"/>
                </a:cubicBezTo>
                <a:lnTo>
                  <a:pt x="49460" y="98921"/>
                </a:lnTo>
                <a:cubicBezTo>
                  <a:pt x="22162" y="98921"/>
                  <a:pt x="0" y="76758"/>
                  <a:pt x="0" y="49460"/>
                </a:cubicBezTo>
                <a:lnTo>
                  <a:pt x="0" y="49460"/>
                </a:lnTo>
                <a:cubicBezTo>
                  <a:pt x="0" y="22162"/>
                  <a:pt x="22162" y="0"/>
                  <a:pt x="49460" y="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30" name="Text 27"/>
          <p:cNvSpPr/>
          <p:nvPr/>
        </p:nvSpPr>
        <p:spPr>
          <a:xfrm>
            <a:off x="8164426" y="5720925"/>
            <a:ext cx="544065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3.5 - 4.0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11306761" y="5720925"/>
            <a:ext cx="45338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 tools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8164426" y="5951740"/>
            <a:ext cx="3536422" cy="98921"/>
          </a:xfrm>
          <a:custGeom>
            <a:avLst/>
            <a:gdLst/>
            <a:ahLst/>
            <a:cxnLst/>
            <a:rect l="l" t="t" r="r" b="b"/>
            <a:pathLst>
              <a:path w="3536422" h="98921">
                <a:moveTo>
                  <a:pt x="49460" y="0"/>
                </a:moveTo>
                <a:lnTo>
                  <a:pt x="3486961" y="0"/>
                </a:lnTo>
                <a:cubicBezTo>
                  <a:pt x="3514278" y="0"/>
                  <a:pt x="3536422" y="22144"/>
                  <a:pt x="3536422" y="49460"/>
                </a:cubicBezTo>
                <a:lnTo>
                  <a:pt x="3536422" y="49460"/>
                </a:lnTo>
                <a:cubicBezTo>
                  <a:pt x="3536422" y="76777"/>
                  <a:pt x="3514278" y="98921"/>
                  <a:pt x="3486961" y="98921"/>
                </a:cubicBezTo>
                <a:lnTo>
                  <a:pt x="49460" y="98921"/>
                </a:lnTo>
                <a:cubicBezTo>
                  <a:pt x="22162" y="98921"/>
                  <a:pt x="0" y="76758"/>
                  <a:pt x="0" y="49460"/>
                </a:cubicBezTo>
                <a:lnTo>
                  <a:pt x="0" y="49460"/>
                </a:lnTo>
                <a:cubicBezTo>
                  <a:pt x="0" y="22162"/>
                  <a:pt x="22162" y="0"/>
                  <a:pt x="4946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33" name="Shape 30"/>
          <p:cNvSpPr/>
          <p:nvPr/>
        </p:nvSpPr>
        <p:spPr>
          <a:xfrm>
            <a:off x="8164426" y="5951740"/>
            <a:ext cx="1063400" cy="98921"/>
          </a:xfrm>
          <a:custGeom>
            <a:avLst/>
            <a:gdLst/>
            <a:ahLst/>
            <a:cxnLst/>
            <a:rect l="l" t="t" r="r" b="b"/>
            <a:pathLst>
              <a:path w="1063400" h="98921">
                <a:moveTo>
                  <a:pt x="49460" y="0"/>
                </a:moveTo>
                <a:lnTo>
                  <a:pt x="1013939" y="0"/>
                </a:lnTo>
                <a:cubicBezTo>
                  <a:pt x="1041255" y="0"/>
                  <a:pt x="1063400" y="22144"/>
                  <a:pt x="1063400" y="49460"/>
                </a:cubicBezTo>
                <a:lnTo>
                  <a:pt x="1063400" y="49460"/>
                </a:lnTo>
                <a:cubicBezTo>
                  <a:pt x="1063400" y="76777"/>
                  <a:pt x="1041255" y="98921"/>
                  <a:pt x="1013939" y="98921"/>
                </a:cubicBezTo>
                <a:lnTo>
                  <a:pt x="49460" y="98921"/>
                </a:lnTo>
                <a:cubicBezTo>
                  <a:pt x="22162" y="98921"/>
                  <a:pt x="0" y="76758"/>
                  <a:pt x="0" y="49460"/>
                </a:cubicBezTo>
                <a:lnTo>
                  <a:pt x="0" y="49460"/>
                </a:lnTo>
                <a:cubicBezTo>
                  <a:pt x="0" y="22162"/>
                  <a:pt x="22162" y="0"/>
                  <a:pt x="49460" y="0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34" name="Shape 31"/>
          <p:cNvSpPr/>
          <p:nvPr/>
        </p:nvSpPr>
        <p:spPr>
          <a:xfrm>
            <a:off x="8164426" y="6185853"/>
            <a:ext cx="3536422" cy="6595"/>
          </a:xfrm>
          <a:custGeom>
            <a:avLst/>
            <a:gdLst/>
            <a:ahLst/>
            <a:cxnLst/>
            <a:rect l="l" t="t" r="r" b="b"/>
            <a:pathLst>
              <a:path w="3536422" h="6595">
                <a:moveTo>
                  <a:pt x="0" y="0"/>
                </a:moveTo>
                <a:lnTo>
                  <a:pt x="3536422" y="0"/>
                </a:lnTo>
                <a:lnTo>
                  <a:pt x="3536422" y="6595"/>
                </a:lnTo>
                <a:lnTo>
                  <a:pt x="0" y="6595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35" name="Shape 32"/>
          <p:cNvSpPr/>
          <p:nvPr/>
        </p:nvSpPr>
        <p:spPr>
          <a:xfrm>
            <a:off x="8180912" y="6354017"/>
            <a:ext cx="115408" cy="115408"/>
          </a:xfrm>
          <a:custGeom>
            <a:avLst/>
            <a:gdLst/>
            <a:ahLst/>
            <a:cxnLst/>
            <a:rect l="l" t="t" r="r" b="b"/>
            <a:pathLst>
              <a:path w="115408" h="115408">
                <a:moveTo>
                  <a:pt x="57704" y="115408"/>
                </a:moveTo>
                <a:cubicBezTo>
                  <a:pt x="89551" y="115408"/>
                  <a:pt x="115408" y="89551"/>
                  <a:pt x="115408" y="57704"/>
                </a:cubicBezTo>
                <a:cubicBezTo>
                  <a:pt x="115408" y="25856"/>
                  <a:pt x="89551" y="0"/>
                  <a:pt x="57704" y="0"/>
                </a:cubicBezTo>
                <a:cubicBezTo>
                  <a:pt x="25856" y="0"/>
                  <a:pt x="0" y="25856"/>
                  <a:pt x="0" y="57704"/>
                </a:cubicBezTo>
                <a:cubicBezTo>
                  <a:pt x="0" y="89551"/>
                  <a:pt x="25856" y="115408"/>
                  <a:pt x="57704" y="115408"/>
                </a:cubicBezTo>
                <a:close/>
                <a:moveTo>
                  <a:pt x="50491" y="36065"/>
                </a:moveTo>
                <a:cubicBezTo>
                  <a:pt x="50491" y="32084"/>
                  <a:pt x="53723" y="28852"/>
                  <a:pt x="57704" y="28852"/>
                </a:cubicBezTo>
                <a:cubicBezTo>
                  <a:pt x="61685" y="28852"/>
                  <a:pt x="64917" y="32084"/>
                  <a:pt x="64917" y="36065"/>
                </a:cubicBezTo>
                <a:cubicBezTo>
                  <a:pt x="64917" y="40046"/>
                  <a:pt x="61685" y="43278"/>
                  <a:pt x="57704" y="43278"/>
                </a:cubicBezTo>
                <a:cubicBezTo>
                  <a:pt x="53723" y="43278"/>
                  <a:pt x="50491" y="40046"/>
                  <a:pt x="50491" y="36065"/>
                </a:cubicBezTo>
                <a:close/>
                <a:moveTo>
                  <a:pt x="48688" y="50491"/>
                </a:moveTo>
                <a:lnTo>
                  <a:pt x="59507" y="50491"/>
                </a:lnTo>
                <a:cubicBezTo>
                  <a:pt x="62505" y="50491"/>
                  <a:pt x="64917" y="52903"/>
                  <a:pt x="64917" y="55901"/>
                </a:cubicBezTo>
                <a:lnTo>
                  <a:pt x="64917" y="75736"/>
                </a:lnTo>
                <a:lnTo>
                  <a:pt x="66720" y="75736"/>
                </a:lnTo>
                <a:cubicBezTo>
                  <a:pt x="69718" y="75736"/>
                  <a:pt x="72130" y="78148"/>
                  <a:pt x="72130" y="81146"/>
                </a:cubicBezTo>
                <a:cubicBezTo>
                  <a:pt x="72130" y="84144"/>
                  <a:pt x="69718" y="86556"/>
                  <a:pt x="66720" y="86556"/>
                </a:cubicBezTo>
                <a:lnTo>
                  <a:pt x="48688" y="86556"/>
                </a:lnTo>
                <a:cubicBezTo>
                  <a:pt x="45690" y="86556"/>
                  <a:pt x="43278" y="84144"/>
                  <a:pt x="43278" y="81146"/>
                </a:cubicBezTo>
                <a:cubicBezTo>
                  <a:pt x="43278" y="78148"/>
                  <a:pt x="45690" y="75736"/>
                  <a:pt x="48688" y="75736"/>
                </a:cubicBezTo>
                <a:lnTo>
                  <a:pt x="54097" y="75736"/>
                </a:lnTo>
                <a:lnTo>
                  <a:pt x="54097" y="61310"/>
                </a:lnTo>
                <a:lnTo>
                  <a:pt x="48688" y="61310"/>
                </a:lnTo>
                <a:cubicBezTo>
                  <a:pt x="45690" y="61310"/>
                  <a:pt x="43278" y="58899"/>
                  <a:pt x="43278" y="55901"/>
                </a:cubicBezTo>
                <a:cubicBezTo>
                  <a:pt x="43278" y="52903"/>
                  <a:pt x="45690" y="50491"/>
                  <a:pt x="48688" y="50491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6" name="Text 33"/>
          <p:cNvSpPr/>
          <p:nvPr/>
        </p:nvSpPr>
        <p:spPr>
          <a:xfrm>
            <a:off x="8355613" y="6321043"/>
            <a:ext cx="3402939" cy="3791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9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Clear performance gap validates the effectiveness of the MCDA framework in distinguishing solution maturity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D9770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CAPABILITY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Validation: Heatmap Comparison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811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Multi-dimensional capability assessment across top performers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600200"/>
            <a:ext cx="7981950" cy="4933950"/>
          </a:xfrm>
          <a:custGeom>
            <a:avLst/>
            <a:gdLst/>
            <a:ahLst/>
            <a:cxnLst/>
            <a:rect l="l" t="t" r="r" b="b"/>
            <a:pathLst>
              <a:path w="7981950" h="4933950">
                <a:moveTo>
                  <a:pt x="76180" y="0"/>
                </a:moveTo>
                <a:lnTo>
                  <a:pt x="7905770" y="0"/>
                </a:lnTo>
                <a:cubicBezTo>
                  <a:pt x="7947843" y="0"/>
                  <a:pt x="7981950" y="34107"/>
                  <a:pt x="7981950" y="76180"/>
                </a:cubicBezTo>
                <a:lnTo>
                  <a:pt x="7981950" y="4857770"/>
                </a:lnTo>
                <a:cubicBezTo>
                  <a:pt x="7981950" y="4899843"/>
                  <a:pt x="7947843" y="4933950"/>
                  <a:pt x="7905770" y="4933950"/>
                </a:cubicBezTo>
                <a:lnTo>
                  <a:pt x="76180" y="4933950"/>
                </a:lnTo>
                <a:cubicBezTo>
                  <a:pt x="34107" y="4933950"/>
                  <a:pt x="0" y="4899843"/>
                  <a:pt x="0" y="4857770"/>
                </a:cubicBezTo>
                <a:lnTo>
                  <a:pt x="0" y="76180"/>
                </a:lnTo>
                <a:cubicBezTo>
                  <a:pt x="0" y="34135"/>
                  <a:pt x="34135" y="0"/>
                  <a:pt x="7618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pic>
        <p:nvPicPr>
          <p:cNvPr id="6" name="Image 0" descr="https://kimi-img.moonshot.cn/pub/slides/26-02-02-11:15:02-d601ddimisdqhp0gqvt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71500" y="1790700"/>
            <a:ext cx="7600950" cy="4552950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8553450" y="1600200"/>
            <a:ext cx="3257550" cy="2419350"/>
          </a:xfrm>
          <a:custGeom>
            <a:avLst/>
            <a:gdLst/>
            <a:ahLst/>
            <a:cxnLst/>
            <a:rect l="l" t="t" r="r" b="b"/>
            <a:pathLst>
              <a:path w="3257550" h="2419350">
                <a:moveTo>
                  <a:pt x="76210" y="0"/>
                </a:moveTo>
                <a:lnTo>
                  <a:pt x="3181340" y="0"/>
                </a:lnTo>
                <a:cubicBezTo>
                  <a:pt x="3223430" y="0"/>
                  <a:pt x="3257550" y="34120"/>
                  <a:pt x="3257550" y="76210"/>
                </a:cubicBezTo>
                <a:lnTo>
                  <a:pt x="3257550" y="2343140"/>
                </a:lnTo>
                <a:cubicBezTo>
                  <a:pt x="3257550" y="2385230"/>
                  <a:pt x="3223430" y="2419350"/>
                  <a:pt x="3181340" y="2419350"/>
                </a:cubicBezTo>
                <a:lnTo>
                  <a:pt x="76210" y="2419350"/>
                </a:lnTo>
                <a:cubicBezTo>
                  <a:pt x="34120" y="2419350"/>
                  <a:pt x="0" y="2385230"/>
                  <a:pt x="0" y="2343140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gradFill rotWithShape="1" flip="none">
            <a:gsLst>
              <a:gs pos="0">
                <a:srgbClr val="1E3A5F"/>
              </a:gs>
              <a:gs pos="100000">
                <a:srgbClr val="4A6FA5"/>
              </a:gs>
            </a:gsLst>
            <a:lin ang="2700000" scaled="1"/>
          </a:gra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8" name="Shape 5"/>
          <p:cNvSpPr/>
          <p:nvPr/>
        </p:nvSpPr>
        <p:spPr>
          <a:xfrm>
            <a:off x="8772525" y="18097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50006"/>
                </a:moveTo>
                <a:cubicBezTo>
                  <a:pt x="86931" y="50006"/>
                  <a:pt x="82153" y="54784"/>
                  <a:pt x="82153" y="60722"/>
                </a:cubicBezTo>
                <a:lnTo>
                  <a:pt x="82153" y="82153"/>
                </a:lnTo>
                <a:lnTo>
                  <a:pt x="60722" y="82153"/>
                </a:lnTo>
                <a:cubicBezTo>
                  <a:pt x="54784" y="82153"/>
                  <a:pt x="50006" y="86931"/>
                  <a:pt x="50006" y="92869"/>
                </a:cubicBezTo>
                <a:cubicBezTo>
                  <a:pt x="50006" y="98807"/>
                  <a:pt x="54784" y="103584"/>
                  <a:pt x="60722" y="103584"/>
                </a:cubicBezTo>
                <a:lnTo>
                  <a:pt x="82153" y="103584"/>
                </a:lnTo>
                <a:lnTo>
                  <a:pt x="82153" y="125016"/>
                </a:lnTo>
                <a:cubicBezTo>
                  <a:pt x="82153" y="130954"/>
                  <a:pt x="86931" y="135731"/>
                  <a:pt x="92869" y="135731"/>
                </a:cubicBezTo>
                <a:cubicBezTo>
                  <a:pt x="98807" y="135731"/>
                  <a:pt x="103584" y="130954"/>
                  <a:pt x="103584" y="125016"/>
                </a:cubicBezTo>
                <a:lnTo>
                  <a:pt x="103584" y="103584"/>
                </a:lnTo>
                <a:lnTo>
                  <a:pt x="125016" y="103584"/>
                </a:lnTo>
                <a:cubicBezTo>
                  <a:pt x="130954" y="103584"/>
                  <a:pt x="135731" y="98807"/>
                  <a:pt x="135731" y="92869"/>
                </a:cubicBezTo>
                <a:cubicBezTo>
                  <a:pt x="135731" y="86931"/>
                  <a:pt x="130954" y="82153"/>
                  <a:pt x="125016" y="82153"/>
                </a:cubicBezTo>
                <a:lnTo>
                  <a:pt x="103584" y="82153"/>
                </a:lnTo>
                <a:lnTo>
                  <a:pt x="103584" y="60722"/>
                </a:lnTo>
                <a:cubicBezTo>
                  <a:pt x="103584" y="54784"/>
                  <a:pt x="98807" y="50006"/>
                  <a:pt x="92869" y="50006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9" name="Text 6"/>
          <p:cNvSpPr/>
          <p:nvPr/>
        </p:nvSpPr>
        <p:spPr>
          <a:xfrm>
            <a:off x="9144000" y="1790700"/>
            <a:ext cx="723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Finding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743950" y="2209800"/>
            <a:ext cx="29527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While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KlearNow.AI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excels in paperwork automation,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Flexport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leads in integration readiness.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743950" y="3105150"/>
            <a:ext cx="2876550" cy="723900"/>
          </a:xfrm>
          <a:custGeom>
            <a:avLst/>
            <a:gdLst/>
            <a:ahLst/>
            <a:cxnLst/>
            <a:rect l="l" t="t" r="r" b="b"/>
            <a:pathLst>
              <a:path w="2876550" h="723900">
                <a:moveTo>
                  <a:pt x="76198" y="0"/>
                </a:moveTo>
                <a:lnTo>
                  <a:pt x="2800352" y="0"/>
                </a:lnTo>
                <a:cubicBezTo>
                  <a:pt x="2842407" y="0"/>
                  <a:pt x="2876550" y="34143"/>
                  <a:pt x="2876550" y="76198"/>
                </a:cubicBezTo>
                <a:lnTo>
                  <a:pt x="2876550" y="647702"/>
                </a:lnTo>
                <a:cubicBezTo>
                  <a:pt x="2876550" y="689757"/>
                  <a:pt x="2842407" y="723900"/>
                  <a:pt x="2800352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8877300" y="326516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3" name="Text 10"/>
          <p:cNvSpPr/>
          <p:nvPr/>
        </p:nvSpPr>
        <p:spPr>
          <a:xfrm>
            <a:off x="9105900" y="3219450"/>
            <a:ext cx="24765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This analysis informed the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hybrid approach recommendation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553450" y="4171950"/>
            <a:ext cx="3257550" cy="2362200"/>
          </a:xfrm>
          <a:custGeom>
            <a:avLst/>
            <a:gdLst/>
            <a:ahLst/>
            <a:cxnLst/>
            <a:rect l="l" t="t" r="r" b="b"/>
            <a:pathLst>
              <a:path w="3257550" h="2362200">
                <a:moveTo>
                  <a:pt x="76205" y="0"/>
                </a:moveTo>
                <a:lnTo>
                  <a:pt x="3181345" y="0"/>
                </a:lnTo>
                <a:cubicBezTo>
                  <a:pt x="3223404" y="0"/>
                  <a:pt x="3257550" y="34146"/>
                  <a:pt x="3257550" y="76205"/>
                </a:cubicBezTo>
                <a:lnTo>
                  <a:pt x="3257550" y="2285995"/>
                </a:lnTo>
                <a:cubicBezTo>
                  <a:pt x="3257550" y="2328082"/>
                  <a:pt x="3223432" y="2362200"/>
                  <a:pt x="3181345" y="2362200"/>
                </a:cubicBezTo>
                <a:lnTo>
                  <a:pt x="76205" y="2362200"/>
                </a:lnTo>
                <a:cubicBezTo>
                  <a:pt x="34146" y="2362200"/>
                  <a:pt x="0" y="2328054"/>
                  <a:pt x="0" y="22859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15" name="Shape 12"/>
          <p:cNvSpPr/>
          <p:nvPr/>
        </p:nvSpPr>
        <p:spPr>
          <a:xfrm>
            <a:off x="8772525" y="4381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114300"/>
                </a:moveTo>
                <a:cubicBezTo>
                  <a:pt x="228600" y="114702"/>
                  <a:pt x="228600" y="115104"/>
                  <a:pt x="228600" y="115506"/>
                </a:cubicBezTo>
                <a:cubicBezTo>
                  <a:pt x="228421" y="131802"/>
                  <a:pt x="213598" y="142875"/>
                  <a:pt x="197301" y="142875"/>
                </a:cubicBezTo>
                <a:lnTo>
                  <a:pt x="153591" y="142875"/>
                </a:lnTo>
                <a:cubicBezTo>
                  <a:pt x="141759" y="142875"/>
                  <a:pt x="132159" y="152474"/>
                  <a:pt x="132159" y="164306"/>
                </a:cubicBezTo>
                <a:cubicBezTo>
                  <a:pt x="132159" y="165824"/>
                  <a:pt x="132338" y="167298"/>
                  <a:pt x="132606" y="168726"/>
                </a:cubicBezTo>
                <a:cubicBezTo>
                  <a:pt x="133543" y="173281"/>
                  <a:pt x="135508" y="177656"/>
                  <a:pt x="137428" y="182076"/>
                </a:cubicBezTo>
                <a:cubicBezTo>
                  <a:pt x="140151" y="188238"/>
                  <a:pt x="142830" y="194355"/>
                  <a:pt x="142830" y="200829"/>
                </a:cubicBezTo>
                <a:cubicBezTo>
                  <a:pt x="142830" y="215027"/>
                  <a:pt x="133186" y="227930"/>
                  <a:pt x="118988" y="228511"/>
                </a:cubicBezTo>
                <a:cubicBezTo>
                  <a:pt x="117425" y="228555"/>
                  <a:pt x="115863" y="228600"/>
                  <a:pt x="114255" y="228600"/>
                </a:cubicBezTo>
                <a:cubicBezTo>
                  <a:pt x="51122" y="228600"/>
                  <a:pt x="-45" y="177433"/>
                  <a:pt x="-45" y="114300"/>
                </a:cubicBezTo>
                <a:cubicBezTo>
                  <a:pt x="-45" y="51167"/>
                  <a:pt x="51167" y="0"/>
                  <a:pt x="114300" y="0"/>
                </a:cubicBezTo>
                <a:cubicBezTo>
                  <a:pt x="177433" y="0"/>
                  <a:pt x="228600" y="51167"/>
                  <a:pt x="228600" y="114300"/>
                </a:cubicBezTo>
                <a:close/>
                <a:moveTo>
                  <a:pt x="57150" y="128588"/>
                </a:moveTo>
                <a:cubicBezTo>
                  <a:pt x="57150" y="120702"/>
                  <a:pt x="50748" y="114300"/>
                  <a:pt x="42863" y="114300"/>
                </a:cubicBezTo>
                <a:cubicBezTo>
                  <a:pt x="34977" y="114300"/>
                  <a:pt x="28575" y="120702"/>
                  <a:pt x="28575" y="128588"/>
                </a:cubicBezTo>
                <a:cubicBezTo>
                  <a:pt x="28575" y="136473"/>
                  <a:pt x="34977" y="142875"/>
                  <a:pt x="42863" y="142875"/>
                </a:cubicBezTo>
                <a:cubicBezTo>
                  <a:pt x="50748" y="142875"/>
                  <a:pt x="57150" y="136473"/>
                  <a:pt x="57150" y="128588"/>
                </a:cubicBezTo>
                <a:close/>
                <a:moveTo>
                  <a:pt x="57150" y="85725"/>
                </a:moveTo>
                <a:cubicBezTo>
                  <a:pt x="65035" y="85725"/>
                  <a:pt x="71438" y="79323"/>
                  <a:pt x="71438" y="71438"/>
                </a:cubicBezTo>
                <a:cubicBezTo>
                  <a:pt x="71438" y="63552"/>
                  <a:pt x="65035" y="57150"/>
                  <a:pt x="57150" y="57150"/>
                </a:cubicBezTo>
                <a:cubicBezTo>
                  <a:pt x="49265" y="57150"/>
                  <a:pt x="42863" y="63552"/>
                  <a:pt x="42863" y="71438"/>
                </a:cubicBezTo>
                <a:cubicBezTo>
                  <a:pt x="42863" y="79323"/>
                  <a:pt x="49265" y="85725"/>
                  <a:pt x="57150" y="85725"/>
                </a:cubicBezTo>
                <a:close/>
                <a:moveTo>
                  <a:pt x="128588" y="42863"/>
                </a:moveTo>
                <a:cubicBezTo>
                  <a:pt x="128588" y="34977"/>
                  <a:pt x="122185" y="28575"/>
                  <a:pt x="114300" y="28575"/>
                </a:cubicBezTo>
                <a:cubicBezTo>
                  <a:pt x="106415" y="28575"/>
                  <a:pt x="100013" y="34977"/>
                  <a:pt x="100013" y="42863"/>
                </a:cubicBezTo>
                <a:cubicBezTo>
                  <a:pt x="100013" y="50748"/>
                  <a:pt x="106415" y="57150"/>
                  <a:pt x="114300" y="57150"/>
                </a:cubicBezTo>
                <a:cubicBezTo>
                  <a:pt x="122185" y="57150"/>
                  <a:pt x="128588" y="50748"/>
                  <a:pt x="128588" y="42863"/>
                </a:cubicBezTo>
                <a:close/>
                <a:moveTo>
                  <a:pt x="171450" y="85725"/>
                </a:moveTo>
                <a:cubicBezTo>
                  <a:pt x="179335" y="85725"/>
                  <a:pt x="185738" y="79323"/>
                  <a:pt x="185738" y="71438"/>
                </a:cubicBezTo>
                <a:cubicBezTo>
                  <a:pt x="185738" y="63552"/>
                  <a:pt x="179335" y="57150"/>
                  <a:pt x="171450" y="57150"/>
                </a:cubicBezTo>
                <a:cubicBezTo>
                  <a:pt x="163565" y="57150"/>
                  <a:pt x="157163" y="63552"/>
                  <a:pt x="157163" y="71438"/>
                </a:cubicBezTo>
                <a:cubicBezTo>
                  <a:pt x="157163" y="79323"/>
                  <a:pt x="163565" y="85725"/>
                  <a:pt x="171450" y="85725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6" name="Text 13"/>
          <p:cNvSpPr/>
          <p:nvPr/>
        </p:nvSpPr>
        <p:spPr>
          <a:xfrm>
            <a:off x="9144000" y="4362450"/>
            <a:ext cx="723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Legend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743950" y="47815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8" name="Text 15"/>
          <p:cNvSpPr/>
          <p:nvPr/>
        </p:nvSpPr>
        <p:spPr>
          <a:xfrm>
            <a:off x="9163050" y="4819650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4.5 - 5.0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Excellent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8743950" y="52006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20" name="Text 17"/>
          <p:cNvSpPr/>
          <p:nvPr/>
        </p:nvSpPr>
        <p:spPr>
          <a:xfrm>
            <a:off x="9163050" y="5238750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4.0 - 4.5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Good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8743950" y="56197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22" name="Text 19"/>
          <p:cNvSpPr/>
          <p:nvPr/>
        </p:nvSpPr>
        <p:spPr>
          <a:xfrm>
            <a:off x="9163050" y="5657850"/>
            <a:ext cx="121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3.5 - 4.0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Average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8743950" y="60388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9CA3AF"/>
          </a:solidFill>
          <a:ln/>
        </p:spPr>
      </p:sp>
      <p:sp>
        <p:nvSpPr>
          <p:cNvPr id="24" name="Text 21"/>
          <p:cNvSpPr/>
          <p:nvPr/>
        </p:nvSpPr>
        <p:spPr>
          <a:xfrm>
            <a:off x="9163050" y="6076950"/>
            <a:ext cx="140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&lt;3.5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Below Average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D9770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AI-FIRST ADOPTION STRATEGY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Implementation Roadmap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811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Three-phase deployment over 15 weeks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619250"/>
            <a:ext cx="3705225" cy="3600450"/>
          </a:xfrm>
          <a:custGeom>
            <a:avLst/>
            <a:gdLst/>
            <a:ahLst/>
            <a:cxnLst/>
            <a:rect l="l" t="t" r="r" b="b"/>
            <a:pathLst>
              <a:path w="3705225" h="36004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524264"/>
                </a:lnTo>
                <a:cubicBezTo>
                  <a:pt x="3705225" y="3566341"/>
                  <a:pt x="3671116" y="3600450"/>
                  <a:pt x="3629039" y="3600450"/>
                </a:cubicBezTo>
                <a:lnTo>
                  <a:pt x="76186" y="3600450"/>
                </a:lnTo>
                <a:cubicBezTo>
                  <a:pt x="34109" y="3600450"/>
                  <a:pt x="0" y="3566341"/>
                  <a:pt x="0" y="352426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81000" y="16192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7" name="Shape 5"/>
          <p:cNvSpPr/>
          <p:nvPr/>
        </p:nvSpPr>
        <p:spPr>
          <a:xfrm>
            <a:off x="381000" y="1638300"/>
            <a:ext cx="3705225" cy="1143000"/>
          </a:xfrm>
          <a:custGeom>
            <a:avLst/>
            <a:gdLst/>
            <a:ahLst/>
            <a:cxnLst/>
            <a:rect l="l" t="t" r="r" b="b"/>
            <a:pathLst>
              <a:path w="3705225" h="1143000">
                <a:moveTo>
                  <a:pt x="0" y="0"/>
                </a:moveTo>
                <a:lnTo>
                  <a:pt x="3705225" y="0"/>
                </a:lnTo>
                <a:lnTo>
                  <a:pt x="3705225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8" name="Shape 6"/>
          <p:cNvSpPr/>
          <p:nvPr/>
        </p:nvSpPr>
        <p:spPr>
          <a:xfrm>
            <a:off x="533400" y="1790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16280" y="1866900"/>
            <a:ext cx="209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87100" y="1790700"/>
            <a:ext cx="95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Duration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958525" y="1981200"/>
            <a:ext cx="981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Weeks 1-4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33400" y="2324100"/>
            <a:ext cx="3514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Foundation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33400" y="29717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621506" y="305746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50006" y="16669"/>
                </a:moveTo>
                <a:cubicBezTo>
                  <a:pt x="50006" y="12059"/>
                  <a:pt x="53731" y="8334"/>
                  <a:pt x="58341" y="8334"/>
                </a:cubicBezTo>
                <a:lnTo>
                  <a:pt x="75009" y="8334"/>
                </a:lnTo>
                <a:cubicBezTo>
                  <a:pt x="79619" y="8334"/>
                  <a:pt x="83344" y="12059"/>
                  <a:pt x="83344" y="16669"/>
                </a:cubicBezTo>
                <a:lnTo>
                  <a:pt x="83344" y="33337"/>
                </a:lnTo>
                <a:cubicBezTo>
                  <a:pt x="83344" y="37947"/>
                  <a:pt x="79619" y="41672"/>
                  <a:pt x="75009" y="41672"/>
                </a:cubicBezTo>
                <a:lnTo>
                  <a:pt x="72926" y="41672"/>
                </a:lnTo>
                <a:lnTo>
                  <a:pt x="72926" y="58341"/>
                </a:lnTo>
                <a:lnTo>
                  <a:pt x="104180" y="58341"/>
                </a:lnTo>
                <a:cubicBezTo>
                  <a:pt x="114546" y="58341"/>
                  <a:pt x="122932" y="66727"/>
                  <a:pt x="122932" y="77093"/>
                </a:cubicBezTo>
                <a:lnTo>
                  <a:pt x="122932" y="91678"/>
                </a:lnTo>
                <a:lnTo>
                  <a:pt x="125016" y="91678"/>
                </a:lnTo>
                <a:cubicBezTo>
                  <a:pt x="129626" y="91678"/>
                  <a:pt x="133350" y="95403"/>
                  <a:pt x="133350" y="100013"/>
                </a:cubicBezTo>
                <a:lnTo>
                  <a:pt x="133350" y="116681"/>
                </a:lnTo>
                <a:cubicBezTo>
                  <a:pt x="133350" y="121291"/>
                  <a:pt x="129626" y="125016"/>
                  <a:pt x="125016" y="125016"/>
                </a:cubicBezTo>
                <a:lnTo>
                  <a:pt x="108347" y="125016"/>
                </a:lnTo>
                <a:cubicBezTo>
                  <a:pt x="103737" y="125016"/>
                  <a:pt x="100013" y="121291"/>
                  <a:pt x="100013" y="116681"/>
                </a:cubicBezTo>
                <a:lnTo>
                  <a:pt x="100013" y="100013"/>
                </a:lnTo>
                <a:cubicBezTo>
                  <a:pt x="100013" y="95403"/>
                  <a:pt x="103737" y="91678"/>
                  <a:pt x="108347" y="91678"/>
                </a:cubicBezTo>
                <a:lnTo>
                  <a:pt x="110430" y="91678"/>
                </a:lnTo>
                <a:lnTo>
                  <a:pt x="110430" y="77093"/>
                </a:lnTo>
                <a:cubicBezTo>
                  <a:pt x="110430" y="73629"/>
                  <a:pt x="107644" y="70842"/>
                  <a:pt x="104180" y="70842"/>
                </a:cubicBezTo>
                <a:lnTo>
                  <a:pt x="72926" y="70842"/>
                </a:lnTo>
                <a:lnTo>
                  <a:pt x="72926" y="91678"/>
                </a:lnTo>
                <a:lnTo>
                  <a:pt x="75009" y="91678"/>
                </a:lnTo>
                <a:cubicBezTo>
                  <a:pt x="79619" y="91678"/>
                  <a:pt x="83344" y="95403"/>
                  <a:pt x="83344" y="100013"/>
                </a:cubicBezTo>
                <a:lnTo>
                  <a:pt x="83344" y="116681"/>
                </a:lnTo>
                <a:cubicBezTo>
                  <a:pt x="83344" y="121291"/>
                  <a:pt x="79619" y="125016"/>
                  <a:pt x="75009" y="125016"/>
                </a:cubicBezTo>
                <a:lnTo>
                  <a:pt x="58341" y="125016"/>
                </a:lnTo>
                <a:cubicBezTo>
                  <a:pt x="53731" y="125016"/>
                  <a:pt x="50006" y="121291"/>
                  <a:pt x="50006" y="116681"/>
                </a:cubicBezTo>
                <a:lnTo>
                  <a:pt x="50006" y="100013"/>
                </a:lnTo>
                <a:cubicBezTo>
                  <a:pt x="50006" y="95403"/>
                  <a:pt x="53731" y="91678"/>
                  <a:pt x="58341" y="91678"/>
                </a:cubicBezTo>
                <a:lnTo>
                  <a:pt x="60424" y="91678"/>
                </a:lnTo>
                <a:lnTo>
                  <a:pt x="60424" y="70842"/>
                </a:lnTo>
                <a:lnTo>
                  <a:pt x="29170" y="70842"/>
                </a:lnTo>
                <a:cubicBezTo>
                  <a:pt x="25706" y="70842"/>
                  <a:pt x="22920" y="73629"/>
                  <a:pt x="22920" y="77093"/>
                </a:cubicBezTo>
                <a:lnTo>
                  <a:pt x="22920" y="91678"/>
                </a:lnTo>
                <a:lnTo>
                  <a:pt x="25003" y="91678"/>
                </a:lnTo>
                <a:cubicBezTo>
                  <a:pt x="29613" y="91678"/>
                  <a:pt x="33337" y="95403"/>
                  <a:pt x="33337" y="100013"/>
                </a:cubicBezTo>
                <a:lnTo>
                  <a:pt x="33337" y="116681"/>
                </a:lnTo>
                <a:cubicBezTo>
                  <a:pt x="33337" y="121291"/>
                  <a:pt x="29613" y="125016"/>
                  <a:pt x="25003" y="125016"/>
                </a:cubicBezTo>
                <a:lnTo>
                  <a:pt x="8334" y="125016"/>
                </a:lnTo>
                <a:cubicBezTo>
                  <a:pt x="3724" y="125016"/>
                  <a:pt x="0" y="121291"/>
                  <a:pt x="0" y="116681"/>
                </a:cubicBezTo>
                <a:lnTo>
                  <a:pt x="0" y="100013"/>
                </a:lnTo>
                <a:cubicBezTo>
                  <a:pt x="0" y="95403"/>
                  <a:pt x="3724" y="91678"/>
                  <a:pt x="8334" y="91678"/>
                </a:cubicBezTo>
                <a:lnTo>
                  <a:pt x="10418" y="91678"/>
                </a:lnTo>
                <a:lnTo>
                  <a:pt x="10418" y="77093"/>
                </a:lnTo>
                <a:cubicBezTo>
                  <a:pt x="10418" y="66727"/>
                  <a:pt x="18804" y="58341"/>
                  <a:pt x="29170" y="58341"/>
                </a:cubicBezTo>
                <a:lnTo>
                  <a:pt x="60424" y="58341"/>
                </a:lnTo>
                <a:lnTo>
                  <a:pt x="60424" y="41672"/>
                </a:lnTo>
                <a:lnTo>
                  <a:pt x="58341" y="41672"/>
                </a:lnTo>
                <a:cubicBezTo>
                  <a:pt x="53731" y="41672"/>
                  <a:pt x="50006" y="37947"/>
                  <a:pt x="50006" y="33337"/>
                </a:cubicBezTo>
                <a:lnTo>
                  <a:pt x="50006" y="16669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5" name="Text 13"/>
          <p:cNvSpPr/>
          <p:nvPr/>
        </p:nvSpPr>
        <p:spPr>
          <a:xfrm>
            <a:off x="952500" y="2933640"/>
            <a:ext cx="2809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Workflow Redesign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52500" y="3200340"/>
            <a:ext cx="2800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374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Reengineer processes around selected AI tools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33400" y="35432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604838" y="3628965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150019" y="12502"/>
                </a:moveTo>
                <a:cubicBezTo>
                  <a:pt x="150019" y="9611"/>
                  <a:pt x="148534" y="6928"/>
                  <a:pt x="146060" y="5417"/>
                </a:cubicBezTo>
                <a:cubicBezTo>
                  <a:pt x="143586" y="3907"/>
                  <a:pt x="140538" y="3750"/>
                  <a:pt x="137960" y="5053"/>
                </a:cubicBezTo>
                <a:lnTo>
                  <a:pt x="107696" y="20185"/>
                </a:lnTo>
                <a:lnTo>
                  <a:pt x="60971" y="4584"/>
                </a:lnTo>
                <a:cubicBezTo>
                  <a:pt x="58862" y="3881"/>
                  <a:pt x="56596" y="4037"/>
                  <a:pt x="54616" y="5027"/>
                </a:cubicBezTo>
                <a:lnTo>
                  <a:pt x="21279" y="21695"/>
                </a:lnTo>
                <a:cubicBezTo>
                  <a:pt x="18440" y="23128"/>
                  <a:pt x="16669" y="26019"/>
                  <a:pt x="16669" y="29170"/>
                </a:cubicBezTo>
                <a:lnTo>
                  <a:pt x="16669" y="120848"/>
                </a:lnTo>
                <a:cubicBezTo>
                  <a:pt x="16669" y="123739"/>
                  <a:pt x="18153" y="126422"/>
                  <a:pt x="20628" y="127933"/>
                </a:cubicBezTo>
                <a:cubicBezTo>
                  <a:pt x="23102" y="129443"/>
                  <a:pt x="26149" y="129600"/>
                  <a:pt x="28728" y="128297"/>
                </a:cubicBezTo>
                <a:lnTo>
                  <a:pt x="58966" y="113165"/>
                </a:lnTo>
                <a:lnTo>
                  <a:pt x="104102" y="128219"/>
                </a:lnTo>
                <a:cubicBezTo>
                  <a:pt x="102982" y="126552"/>
                  <a:pt x="101888" y="124807"/>
                  <a:pt x="100820" y="123036"/>
                </a:cubicBezTo>
                <a:cubicBezTo>
                  <a:pt x="97955" y="118270"/>
                  <a:pt x="95116" y="112801"/>
                  <a:pt x="93006" y="106940"/>
                </a:cubicBezTo>
                <a:lnTo>
                  <a:pt x="66649" y="98163"/>
                </a:lnTo>
                <a:lnTo>
                  <a:pt x="66649" y="24066"/>
                </a:lnTo>
                <a:lnTo>
                  <a:pt x="99986" y="35187"/>
                </a:lnTo>
                <a:lnTo>
                  <a:pt x="99986" y="61049"/>
                </a:lnTo>
                <a:cubicBezTo>
                  <a:pt x="108060" y="51725"/>
                  <a:pt x="120041" y="45839"/>
                  <a:pt x="133324" y="45839"/>
                </a:cubicBezTo>
                <a:cubicBezTo>
                  <a:pt x="139210" y="45839"/>
                  <a:pt x="144836" y="46985"/>
                  <a:pt x="149993" y="49095"/>
                </a:cubicBezTo>
                <a:lnTo>
                  <a:pt x="150019" y="12502"/>
                </a:lnTo>
                <a:close/>
                <a:moveTo>
                  <a:pt x="133350" y="58341"/>
                </a:moveTo>
                <a:cubicBezTo>
                  <a:pt x="116082" y="58341"/>
                  <a:pt x="102096" y="72092"/>
                  <a:pt x="102096" y="89048"/>
                </a:cubicBezTo>
                <a:cubicBezTo>
                  <a:pt x="102096" y="106993"/>
                  <a:pt x="118791" y="128219"/>
                  <a:pt x="127776" y="138351"/>
                </a:cubicBezTo>
                <a:cubicBezTo>
                  <a:pt x="130798" y="141736"/>
                  <a:pt x="135928" y="141736"/>
                  <a:pt x="138950" y="138351"/>
                </a:cubicBezTo>
                <a:cubicBezTo>
                  <a:pt x="147935" y="128219"/>
                  <a:pt x="164630" y="106993"/>
                  <a:pt x="164630" y="89048"/>
                </a:cubicBezTo>
                <a:cubicBezTo>
                  <a:pt x="164630" y="72092"/>
                  <a:pt x="150644" y="58341"/>
                  <a:pt x="133376" y="58341"/>
                </a:cubicBezTo>
                <a:close/>
                <a:moveTo>
                  <a:pt x="122932" y="89595"/>
                </a:moveTo>
                <a:cubicBezTo>
                  <a:pt x="122932" y="83845"/>
                  <a:pt x="127600" y="79177"/>
                  <a:pt x="133350" y="79177"/>
                </a:cubicBezTo>
                <a:cubicBezTo>
                  <a:pt x="139100" y="79177"/>
                  <a:pt x="143768" y="83845"/>
                  <a:pt x="143768" y="89595"/>
                </a:cubicBezTo>
                <a:cubicBezTo>
                  <a:pt x="143768" y="95344"/>
                  <a:pt x="139100" y="100013"/>
                  <a:pt x="133350" y="100013"/>
                </a:cubicBezTo>
                <a:cubicBezTo>
                  <a:pt x="127600" y="100013"/>
                  <a:pt x="122932" y="95344"/>
                  <a:pt x="122932" y="89595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9" name="Text 17"/>
          <p:cNvSpPr/>
          <p:nvPr/>
        </p:nvSpPr>
        <p:spPr>
          <a:xfrm>
            <a:off x="952500" y="3505140"/>
            <a:ext cx="2228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Capability Mapping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52500" y="3771840"/>
            <a:ext cx="2219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374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Assess team readiness and skill gaps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81000" y="4724400"/>
            <a:ext cx="3705225" cy="495300"/>
          </a:xfrm>
          <a:custGeom>
            <a:avLst/>
            <a:gdLst/>
            <a:ahLst/>
            <a:cxnLst/>
            <a:rect l="l" t="t" r="r" b="b"/>
            <a:pathLst>
              <a:path w="3705225" h="495300">
                <a:moveTo>
                  <a:pt x="0" y="0"/>
                </a:moveTo>
                <a:lnTo>
                  <a:pt x="3705225" y="0"/>
                </a:lnTo>
                <a:lnTo>
                  <a:pt x="3705225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552450" y="49053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16681" y="66675"/>
                </a:moveTo>
                <a:cubicBezTo>
                  <a:pt x="116681" y="39076"/>
                  <a:pt x="94274" y="16669"/>
                  <a:pt x="66675" y="16669"/>
                </a:cubicBezTo>
                <a:cubicBezTo>
                  <a:pt x="39076" y="16669"/>
                  <a:pt x="16669" y="39076"/>
                  <a:pt x="16669" y="66675"/>
                </a:cubicBezTo>
                <a:cubicBezTo>
                  <a:pt x="16669" y="94274"/>
                  <a:pt x="39076" y="116681"/>
                  <a:pt x="66675" y="116681"/>
                </a:cubicBezTo>
                <a:cubicBezTo>
                  <a:pt x="94274" y="116681"/>
                  <a:pt x="116681" y="94274"/>
                  <a:pt x="116681" y="66675"/>
                </a:cubicBezTo>
                <a:close/>
                <a:moveTo>
                  <a:pt x="0" y="66675"/>
                </a:moveTo>
                <a:cubicBezTo>
                  <a:pt x="0" y="29876"/>
                  <a:pt x="29876" y="0"/>
                  <a:pt x="66675" y="0"/>
                </a:cubicBezTo>
                <a:cubicBezTo>
                  <a:pt x="103474" y="0"/>
                  <a:pt x="133350" y="29876"/>
                  <a:pt x="133350" y="66675"/>
                </a:cubicBezTo>
                <a:cubicBezTo>
                  <a:pt x="133350" y="103474"/>
                  <a:pt x="103474" y="133350"/>
                  <a:pt x="66675" y="133350"/>
                </a:cubicBezTo>
                <a:cubicBezTo>
                  <a:pt x="29876" y="133350"/>
                  <a:pt x="0" y="103474"/>
                  <a:pt x="0" y="66675"/>
                </a:cubicBezTo>
                <a:close/>
                <a:moveTo>
                  <a:pt x="66675" y="87511"/>
                </a:moveTo>
                <a:cubicBezTo>
                  <a:pt x="78175" y="87511"/>
                  <a:pt x="87511" y="78175"/>
                  <a:pt x="87511" y="66675"/>
                </a:cubicBezTo>
                <a:cubicBezTo>
                  <a:pt x="87511" y="55175"/>
                  <a:pt x="78175" y="45839"/>
                  <a:pt x="66675" y="45839"/>
                </a:cubicBezTo>
                <a:cubicBezTo>
                  <a:pt x="55175" y="45839"/>
                  <a:pt x="45839" y="55175"/>
                  <a:pt x="45839" y="66675"/>
                </a:cubicBezTo>
                <a:cubicBezTo>
                  <a:pt x="45839" y="78175"/>
                  <a:pt x="55175" y="87511"/>
                  <a:pt x="66675" y="87511"/>
                </a:cubicBezTo>
                <a:close/>
                <a:moveTo>
                  <a:pt x="66675" y="29170"/>
                </a:moveTo>
                <a:cubicBezTo>
                  <a:pt x="87374" y="29170"/>
                  <a:pt x="104180" y="45976"/>
                  <a:pt x="104180" y="66675"/>
                </a:cubicBezTo>
                <a:cubicBezTo>
                  <a:pt x="104180" y="87374"/>
                  <a:pt x="87374" y="104180"/>
                  <a:pt x="66675" y="104180"/>
                </a:cubicBezTo>
                <a:cubicBezTo>
                  <a:pt x="45976" y="104180"/>
                  <a:pt x="29170" y="87374"/>
                  <a:pt x="29170" y="66675"/>
                </a:cubicBezTo>
                <a:cubicBezTo>
                  <a:pt x="29170" y="45976"/>
                  <a:pt x="45976" y="29170"/>
                  <a:pt x="66675" y="29170"/>
                </a:cubicBezTo>
                <a:close/>
                <a:moveTo>
                  <a:pt x="58341" y="66675"/>
                </a:moveTo>
                <a:cubicBezTo>
                  <a:pt x="58341" y="62075"/>
                  <a:pt x="62075" y="58341"/>
                  <a:pt x="66675" y="58341"/>
                </a:cubicBezTo>
                <a:cubicBezTo>
                  <a:pt x="71275" y="58341"/>
                  <a:pt x="75009" y="62075"/>
                  <a:pt x="75009" y="66675"/>
                </a:cubicBezTo>
                <a:cubicBezTo>
                  <a:pt x="75009" y="71275"/>
                  <a:pt x="71275" y="75009"/>
                  <a:pt x="66675" y="75009"/>
                </a:cubicBezTo>
                <a:cubicBezTo>
                  <a:pt x="62075" y="75009"/>
                  <a:pt x="58341" y="71275"/>
                  <a:pt x="58341" y="66675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3" name="Text 21"/>
          <p:cNvSpPr/>
          <p:nvPr/>
        </p:nvSpPr>
        <p:spPr>
          <a:xfrm>
            <a:off x="776288" y="4876800"/>
            <a:ext cx="2390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Goal: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Establish implementation baseline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241780" y="1619250"/>
            <a:ext cx="3705225" cy="3600450"/>
          </a:xfrm>
          <a:custGeom>
            <a:avLst/>
            <a:gdLst/>
            <a:ahLst/>
            <a:cxnLst/>
            <a:rect l="l" t="t" r="r" b="b"/>
            <a:pathLst>
              <a:path w="3705225" h="36004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524264"/>
                </a:lnTo>
                <a:cubicBezTo>
                  <a:pt x="3705225" y="3566341"/>
                  <a:pt x="3671116" y="3600450"/>
                  <a:pt x="3629039" y="3600450"/>
                </a:cubicBezTo>
                <a:lnTo>
                  <a:pt x="76186" y="3600450"/>
                </a:lnTo>
                <a:cubicBezTo>
                  <a:pt x="34109" y="3600450"/>
                  <a:pt x="0" y="3566341"/>
                  <a:pt x="0" y="352426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4241780" y="16192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26" name="Shape 24"/>
          <p:cNvSpPr/>
          <p:nvPr/>
        </p:nvSpPr>
        <p:spPr>
          <a:xfrm>
            <a:off x="4241780" y="1638300"/>
            <a:ext cx="3705225" cy="1143000"/>
          </a:xfrm>
          <a:custGeom>
            <a:avLst/>
            <a:gdLst/>
            <a:ahLst/>
            <a:cxnLst/>
            <a:rect l="l" t="t" r="r" b="b"/>
            <a:pathLst>
              <a:path w="3705225" h="1143000">
                <a:moveTo>
                  <a:pt x="0" y="0"/>
                </a:moveTo>
                <a:lnTo>
                  <a:pt x="3705225" y="0"/>
                </a:lnTo>
                <a:lnTo>
                  <a:pt x="3705225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27" name="Shape 25"/>
          <p:cNvSpPr/>
          <p:nvPr/>
        </p:nvSpPr>
        <p:spPr>
          <a:xfrm>
            <a:off x="4394180" y="1790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4556343" y="1866900"/>
            <a:ext cx="24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728817" y="1790700"/>
            <a:ext cx="1066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Duration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700242" y="1981200"/>
            <a:ext cx="109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Weeks 5-10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394180" y="2324100"/>
            <a:ext cx="3514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Activation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394180" y="29717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6FA5">
              <a:alpha val="1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4490621" y="305746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75009" y="0"/>
                </a:moveTo>
                <a:lnTo>
                  <a:pt x="33337" y="0"/>
                </a:lnTo>
                <a:cubicBezTo>
                  <a:pt x="28728" y="0"/>
                  <a:pt x="25003" y="3724"/>
                  <a:pt x="25003" y="8334"/>
                </a:cubicBezTo>
                <a:cubicBezTo>
                  <a:pt x="25003" y="12944"/>
                  <a:pt x="28728" y="16669"/>
                  <a:pt x="33337" y="16669"/>
                </a:cubicBezTo>
                <a:lnTo>
                  <a:pt x="33337" y="56127"/>
                </a:lnTo>
                <a:lnTo>
                  <a:pt x="1953" y="111030"/>
                </a:lnTo>
                <a:cubicBezTo>
                  <a:pt x="677" y="113295"/>
                  <a:pt x="0" y="115822"/>
                  <a:pt x="0" y="118426"/>
                </a:cubicBezTo>
                <a:cubicBezTo>
                  <a:pt x="0" y="126683"/>
                  <a:pt x="6668" y="133350"/>
                  <a:pt x="14924" y="133350"/>
                </a:cubicBezTo>
                <a:lnTo>
                  <a:pt x="101758" y="133350"/>
                </a:lnTo>
                <a:cubicBezTo>
                  <a:pt x="109988" y="133350"/>
                  <a:pt x="116681" y="126683"/>
                  <a:pt x="116681" y="118426"/>
                </a:cubicBezTo>
                <a:cubicBezTo>
                  <a:pt x="116681" y="115822"/>
                  <a:pt x="116004" y="113269"/>
                  <a:pt x="114728" y="111030"/>
                </a:cubicBezTo>
                <a:lnTo>
                  <a:pt x="83344" y="56127"/>
                </a:lnTo>
                <a:lnTo>
                  <a:pt x="83344" y="16669"/>
                </a:lnTo>
                <a:cubicBezTo>
                  <a:pt x="87954" y="16669"/>
                  <a:pt x="91678" y="12944"/>
                  <a:pt x="91678" y="8334"/>
                </a:cubicBezTo>
                <a:cubicBezTo>
                  <a:pt x="91678" y="3724"/>
                  <a:pt x="87954" y="0"/>
                  <a:pt x="83344" y="0"/>
                </a:cubicBezTo>
                <a:lnTo>
                  <a:pt x="75009" y="0"/>
                </a:lnTo>
                <a:close/>
                <a:moveTo>
                  <a:pt x="50006" y="56127"/>
                </a:moveTo>
                <a:lnTo>
                  <a:pt x="50006" y="16669"/>
                </a:lnTo>
                <a:lnTo>
                  <a:pt x="66675" y="16669"/>
                </a:lnTo>
                <a:lnTo>
                  <a:pt x="66675" y="56127"/>
                </a:lnTo>
                <a:cubicBezTo>
                  <a:pt x="66675" y="59018"/>
                  <a:pt x="67430" y="61883"/>
                  <a:pt x="68863" y="64409"/>
                </a:cubicBezTo>
                <a:lnTo>
                  <a:pt x="79697" y="83344"/>
                </a:lnTo>
                <a:lnTo>
                  <a:pt x="36984" y="83344"/>
                </a:lnTo>
                <a:lnTo>
                  <a:pt x="47818" y="64409"/>
                </a:lnTo>
                <a:cubicBezTo>
                  <a:pt x="49251" y="61883"/>
                  <a:pt x="50006" y="59044"/>
                  <a:pt x="50006" y="56127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34" name="Text 32"/>
          <p:cNvSpPr/>
          <p:nvPr/>
        </p:nvSpPr>
        <p:spPr>
          <a:xfrm>
            <a:off x="4813280" y="2933640"/>
            <a:ext cx="179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Sandbox Pilot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813280" y="3200340"/>
            <a:ext cx="1781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374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 with one supplier cluster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394180" y="35432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6FA5">
              <a:alpha val="1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4465618" y="3628965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66805" y="2084"/>
                </a:moveTo>
                <a:cubicBezTo>
                  <a:pt x="84055" y="2084"/>
                  <a:pt x="98059" y="16088"/>
                  <a:pt x="98059" y="33337"/>
                </a:cubicBezTo>
                <a:cubicBezTo>
                  <a:pt x="98059" y="50587"/>
                  <a:pt x="84055" y="64591"/>
                  <a:pt x="66805" y="64591"/>
                </a:cubicBezTo>
                <a:cubicBezTo>
                  <a:pt x="49556" y="64591"/>
                  <a:pt x="35551" y="50587"/>
                  <a:pt x="35551" y="33338"/>
                </a:cubicBezTo>
                <a:cubicBezTo>
                  <a:pt x="35551" y="16088"/>
                  <a:pt x="49556" y="2084"/>
                  <a:pt x="66805" y="2084"/>
                </a:cubicBezTo>
                <a:close/>
                <a:moveTo>
                  <a:pt x="59044" y="79177"/>
                </a:moveTo>
                <a:lnTo>
                  <a:pt x="74515" y="79177"/>
                </a:lnTo>
                <a:lnTo>
                  <a:pt x="74905" y="79177"/>
                </a:lnTo>
                <a:cubicBezTo>
                  <a:pt x="71545" y="86157"/>
                  <a:pt x="72874" y="94335"/>
                  <a:pt x="77900" y="99882"/>
                </a:cubicBezTo>
                <a:cubicBezTo>
                  <a:pt x="72639" y="105690"/>
                  <a:pt x="71441" y="114415"/>
                  <a:pt x="75452" y="121604"/>
                </a:cubicBezTo>
                <a:lnTo>
                  <a:pt x="81312" y="132126"/>
                </a:lnTo>
                <a:cubicBezTo>
                  <a:pt x="81547" y="132543"/>
                  <a:pt x="81807" y="132959"/>
                  <a:pt x="82068" y="133350"/>
                </a:cubicBezTo>
                <a:lnTo>
                  <a:pt x="20341" y="133350"/>
                </a:lnTo>
                <a:cubicBezTo>
                  <a:pt x="16070" y="133350"/>
                  <a:pt x="12606" y="129886"/>
                  <a:pt x="12606" y="125615"/>
                </a:cubicBezTo>
                <a:cubicBezTo>
                  <a:pt x="12606" y="99960"/>
                  <a:pt x="33390" y="79177"/>
                  <a:pt x="59044" y="79177"/>
                </a:cubicBezTo>
                <a:close/>
                <a:moveTo>
                  <a:pt x="112670" y="64487"/>
                </a:moveTo>
                <a:cubicBezTo>
                  <a:pt x="112670" y="61023"/>
                  <a:pt x="115457" y="58236"/>
                  <a:pt x="118921" y="58236"/>
                </a:cubicBezTo>
                <a:lnTo>
                  <a:pt x="131423" y="58236"/>
                </a:lnTo>
                <a:cubicBezTo>
                  <a:pt x="134887" y="58236"/>
                  <a:pt x="137673" y="61023"/>
                  <a:pt x="137673" y="64487"/>
                </a:cubicBezTo>
                <a:lnTo>
                  <a:pt x="137673" y="66076"/>
                </a:lnTo>
                <a:cubicBezTo>
                  <a:pt x="137673" y="70998"/>
                  <a:pt x="143950" y="74619"/>
                  <a:pt x="148222" y="72170"/>
                </a:cubicBezTo>
                <a:lnTo>
                  <a:pt x="149524" y="71415"/>
                </a:lnTo>
                <a:cubicBezTo>
                  <a:pt x="152545" y="69670"/>
                  <a:pt x="156426" y="70738"/>
                  <a:pt x="158119" y="73785"/>
                </a:cubicBezTo>
                <a:lnTo>
                  <a:pt x="163953" y="84255"/>
                </a:lnTo>
                <a:cubicBezTo>
                  <a:pt x="165568" y="87172"/>
                  <a:pt x="164630" y="90819"/>
                  <a:pt x="161817" y="92590"/>
                </a:cubicBezTo>
                <a:lnTo>
                  <a:pt x="160593" y="93345"/>
                </a:lnTo>
                <a:cubicBezTo>
                  <a:pt x="156374" y="95976"/>
                  <a:pt x="156374" y="103737"/>
                  <a:pt x="160593" y="106394"/>
                </a:cubicBezTo>
                <a:lnTo>
                  <a:pt x="161791" y="107149"/>
                </a:lnTo>
                <a:cubicBezTo>
                  <a:pt x="164604" y="108920"/>
                  <a:pt x="165568" y="112566"/>
                  <a:pt x="163953" y="115483"/>
                </a:cubicBezTo>
                <a:lnTo>
                  <a:pt x="158093" y="126005"/>
                </a:lnTo>
                <a:cubicBezTo>
                  <a:pt x="156400" y="129053"/>
                  <a:pt x="152519" y="130146"/>
                  <a:pt x="149498" y="128375"/>
                </a:cubicBezTo>
                <a:lnTo>
                  <a:pt x="148222" y="127620"/>
                </a:lnTo>
                <a:cubicBezTo>
                  <a:pt x="143950" y="125146"/>
                  <a:pt x="137673" y="128792"/>
                  <a:pt x="137673" y="133715"/>
                </a:cubicBezTo>
                <a:lnTo>
                  <a:pt x="137673" y="135303"/>
                </a:lnTo>
                <a:cubicBezTo>
                  <a:pt x="137673" y="138767"/>
                  <a:pt x="134887" y="141554"/>
                  <a:pt x="131423" y="141554"/>
                </a:cubicBezTo>
                <a:lnTo>
                  <a:pt x="118921" y="141554"/>
                </a:lnTo>
                <a:cubicBezTo>
                  <a:pt x="115457" y="141554"/>
                  <a:pt x="112670" y="138767"/>
                  <a:pt x="112670" y="135303"/>
                </a:cubicBezTo>
                <a:lnTo>
                  <a:pt x="112670" y="133767"/>
                </a:lnTo>
                <a:cubicBezTo>
                  <a:pt x="112670" y="128818"/>
                  <a:pt x="106367" y="125172"/>
                  <a:pt x="102070" y="127646"/>
                </a:cubicBezTo>
                <a:lnTo>
                  <a:pt x="100820" y="128375"/>
                </a:lnTo>
                <a:cubicBezTo>
                  <a:pt x="97799" y="130120"/>
                  <a:pt x="93944" y="129053"/>
                  <a:pt x="92225" y="126005"/>
                </a:cubicBezTo>
                <a:lnTo>
                  <a:pt x="86339" y="115483"/>
                </a:lnTo>
                <a:cubicBezTo>
                  <a:pt x="84724" y="112566"/>
                  <a:pt x="85662" y="108894"/>
                  <a:pt x="88501" y="107123"/>
                </a:cubicBezTo>
                <a:lnTo>
                  <a:pt x="89647" y="106420"/>
                </a:lnTo>
                <a:cubicBezTo>
                  <a:pt x="93892" y="103789"/>
                  <a:pt x="93892" y="95976"/>
                  <a:pt x="89647" y="93345"/>
                </a:cubicBezTo>
                <a:lnTo>
                  <a:pt x="88475" y="92616"/>
                </a:lnTo>
                <a:cubicBezTo>
                  <a:pt x="85636" y="90845"/>
                  <a:pt x="84698" y="87172"/>
                  <a:pt x="86313" y="84255"/>
                </a:cubicBezTo>
                <a:lnTo>
                  <a:pt x="92173" y="73759"/>
                </a:lnTo>
                <a:cubicBezTo>
                  <a:pt x="93866" y="70712"/>
                  <a:pt x="97747" y="69644"/>
                  <a:pt x="100742" y="71389"/>
                </a:cubicBezTo>
                <a:lnTo>
                  <a:pt x="101992" y="72118"/>
                </a:lnTo>
                <a:cubicBezTo>
                  <a:pt x="106289" y="74593"/>
                  <a:pt x="112592" y="70946"/>
                  <a:pt x="112592" y="65998"/>
                </a:cubicBezTo>
                <a:lnTo>
                  <a:pt x="112592" y="64461"/>
                </a:lnTo>
                <a:close/>
                <a:moveTo>
                  <a:pt x="138689" y="99960"/>
                </a:moveTo>
                <a:cubicBezTo>
                  <a:pt x="138689" y="92486"/>
                  <a:pt x="132621" y="86417"/>
                  <a:pt x="125146" y="86417"/>
                </a:cubicBezTo>
                <a:cubicBezTo>
                  <a:pt x="117671" y="86417"/>
                  <a:pt x="111602" y="92486"/>
                  <a:pt x="111602" y="99960"/>
                </a:cubicBezTo>
                <a:cubicBezTo>
                  <a:pt x="111602" y="107435"/>
                  <a:pt x="117671" y="113504"/>
                  <a:pt x="125146" y="113504"/>
                </a:cubicBezTo>
                <a:cubicBezTo>
                  <a:pt x="132621" y="113504"/>
                  <a:pt x="138689" y="107435"/>
                  <a:pt x="138689" y="99960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38" name="Text 36"/>
          <p:cNvSpPr/>
          <p:nvPr/>
        </p:nvSpPr>
        <p:spPr>
          <a:xfrm>
            <a:off x="4813280" y="3505140"/>
            <a:ext cx="190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Human-AI Model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813280" y="3771840"/>
            <a:ext cx="1895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374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 overseer framework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4394180" y="41147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6FA5">
              <a:alpha val="10196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4482287" y="420046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6669" y="16669"/>
                </a:moveTo>
                <a:cubicBezTo>
                  <a:pt x="16669" y="12059"/>
                  <a:pt x="12944" y="8334"/>
                  <a:pt x="8334" y="8334"/>
                </a:cubicBezTo>
                <a:cubicBezTo>
                  <a:pt x="3724" y="8334"/>
                  <a:pt x="0" y="12059"/>
                  <a:pt x="0" y="16669"/>
                </a:cubicBezTo>
                <a:lnTo>
                  <a:pt x="0" y="104180"/>
                </a:lnTo>
                <a:cubicBezTo>
                  <a:pt x="0" y="115692"/>
                  <a:pt x="9324" y="125016"/>
                  <a:pt x="20836" y="125016"/>
                </a:cubicBezTo>
                <a:lnTo>
                  <a:pt x="125016" y="125016"/>
                </a:lnTo>
                <a:cubicBezTo>
                  <a:pt x="129626" y="125016"/>
                  <a:pt x="133350" y="121291"/>
                  <a:pt x="133350" y="116681"/>
                </a:cubicBezTo>
                <a:cubicBezTo>
                  <a:pt x="133350" y="112071"/>
                  <a:pt x="129626" y="108347"/>
                  <a:pt x="125016" y="108347"/>
                </a:cubicBezTo>
                <a:lnTo>
                  <a:pt x="20836" y="108347"/>
                </a:lnTo>
                <a:cubicBezTo>
                  <a:pt x="18544" y="108347"/>
                  <a:pt x="16669" y="106472"/>
                  <a:pt x="16669" y="104180"/>
                </a:cubicBezTo>
                <a:lnTo>
                  <a:pt x="16669" y="16669"/>
                </a:lnTo>
                <a:close/>
                <a:moveTo>
                  <a:pt x="122567" y="39224"/>
                </a:moveTo>
                <a:cubicBezTo>
                  <a:pt x="125823" y="35968"/>
                  <a:pt x="125823" y="30681"/>
                  <a:pt x="122567" y="27425"/>
                </a:cubicBezTo>
                <a:cubicBezTo>
                  <a:pt x="119312" y="24170"/>
                  <a:pt x="114025" y="24170"/>
                  <a:pt x="110769" y="27425"/>
                </a:cubicBezTo>
                <a:lnTo>
                  <a:pt x="83344" y="54877"/>
                </a:lnTo>
                <a:lnTo>
                  <a:pt x="68394" y="39953"/>
                </a:lnTo>
                <a:cubicBezTo>
                  <a:pt x="65138" y="36697"/>
                  <a:pt x="59851" y="36697"/>
                  <a:pt x="56596" y="39953"/>
                </a:cubicBezTo>
                <a:lnTo>
                  <a:pt x="31592" y="64956"/>
                </a:lnTo>
                <a:cubicBezTo>
                  <a:pt x="28337" y="68212"/>
                  <a:pt x="28337" y="73499"/>
                  <a:pt x="31592" y="76754"/>
                </a:cubicBezTo>
                <a:cubicBezTo>
                  <a:pt x="34848" y="80010"/>
                  <a:pt x="40135" y="80010"/>
                  <a:pt x="43391" y="76754"/>
                </a:cubicBezTo>
                <a:lnTo>
                  <a:pt x="62508" y="57637"/>
                </a:lnTo>
                <a:lnTo>
                  <a:pt x="77458" y="72587"/>
                </a:lnTo>
                <a:cubicBezTo>
                  <a:pt x="80713" y="75843"/>
                  <a:pt x="86000" y="75843"/>
                  <a:pt x="89256" y="72587"/>
                </a:cubicBezTo>
                <a:lnTo>
                  <a:pt x="122593" y="39250"/>
                </a:ln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42" name="Text 40"/>
          <p:cNvSpPr/>
          <p:nvPr/>
        </p:nvSpPr>
        <p:spPr>
          <a:xfrm>
            <a:off x="4813280" y="4076640"/>
            <a:ext cx="2390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KPI Tracking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4813280" y="4343340"/>
            <a:ext cx="2381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374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Monitor clearance time &amp; ETA accuracy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4241780" y="4724400"/>
            <a:ext cx="3705225" cy="495300"/>
          </a:xfrm>
          <a:custGeom>
            <a:avLst/>
            <a:gdLst/>
            <a:ahLst/>
            <a:cxnLst/>
            <a:rect l="l" t="t" r="r" b="b"/>
            <a:pathLst>
              <a:path w="3705225" h="495300">
                <a:moveTo>
                  <a:pt x="0" y="0"/>
                </a:moveTo>
                <a:lnTo>
                  <a:pt x="3705225" y="0"/>
                </a:lnTo>
                <a:lnTo>
                  <a:pt x="3705225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4A6FA5">
              <a:alpha val="5098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4413230" y="49053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16681" y="66675"/>
                </a:moveTo>
                <a:cubicBezTo>
                  <a:pt x="116681" y="39076"/>
                  <a:pt x="94274" y="16669"/>
                  <a:pt x="66675" y="16669"/>
                </a:cubicBezTo>
                <a:cubicBezTo>
                  <a:pt x="39076" y="16669"/>
                  <a:pt x="16669" y="39076"/>
                  <a:pt x="16669" y="66675"/>
                </a:cubicBezTo>
                <a:cubicBezTo>
                  <a:pt x="16669" y="94274"/>
                  <a:pt x="39076" y="116681"/>
                  <a:pt x="66675" y="116681"/>
                </a:cubicBezTo>
                <a:cubicBezTo>
                  <a:pt x="94274" y="116681"/>
                  <a:pt x="116681" y="94274"/>
                  <a:pt x="116681" y="66675"/>
                </a:cubicBezTo>
                <a:close/>
                <a:moveTo>
                  <a:pt x="0" y="66675"/>
                </a:moveTo>
                <a:cubicBezTo>
                  <a:pt x="0" y="29876"/>
                  <a:pt x="29876" y="0"/>
                  <a:pt x="66675" y="0"/>
                </a:cubicBezTo>
                <a:cubicBezTo>
                  <a:pt x="103474" y="0"/>
                  <a:pt x="133350" y="29876"/>
                  <a:pt x="133350" y="66675"/>
                </a:cubicBezTo>
                <a:cubicBezTo>
                  <a:pt x="133350" y="103474"/>
                  <a:pt x="103474" y="133350"/>
                  <a:pt x="66675" y="133350"/>
                </a:cubicBezTo>
                <a:cubicBezTo>
                  <a:pt x="29876" y="133350"/>
                  <a:pt x="0" y="103474"/>
                  <a:pt x="0" y="66675"/>
                </a:cubicBezTo>
                <a:close/>
                <a:moveTo>
                  <a:pt x="66675" y="87511"/>
                </a:moveTo>
                <a:cubicBezTo>
                  <a:pt x="78175" y="87511"/>
                  <a:pt x="87511" y="78175"/>
                  <a:pt x="87511" y="66675"/>
                </a:cubicBezTo>
                <a:cubicBezTo>
                  <a:pt x="87511" y="55175"/>
                  <a:pt x="78175" y="45839"/>
                  <a:pt x="66675" y="45839"/>
                </a:cubicBezTo>
                <a:cubicBezTo>
                  <a:pt x="55175" y="45839"/>
                  <a:pt x="45839" y="55175"/>
                  <a:pt x="45839" y="66675"/>
                </a:cubicBezTo>
                <a:cubicBezTo>
                  <a:pt x="45839" y="78175"/>
                  <a:pt x="55175" y="87511"/>
                  <a:pt x="66675" y="87511"/>
                </a:cubicBezTo>
                <a:close/>
                <a:moveTo>
                  <a:pt x="66675" y="29170"/>
                </a:moveTo>
                <a:cubicBezTo>
                  <a:pt x="87374" y="29170"/>
                  <a:pt x="104180" y="45976"/>
                  <a:pt x="104180" y="66675"/>
                </a:cubicBezTo>
                <a:cubicBezTo>
                  <a:pt x="104180" y="87374"/>
                  <a:pt x="87374" y="104180"/>
                  <a:pt x="66675" y="104180"/>
                </a:cubicBezTo>
                <a:cubicBezTo>
                  <a:pt x="45976" y="104180"/>
                  <a:pt x="29170" y="87374"/>
                  <a:pt x="29170" y="66675"/>
                </a:cubicBezTo>
                <a:cubicBezTo>
                  <a:pt x="29170" y="45976"/>
                  <a:pt x="45976" y="29170"/>
                  <a:pt x="66675" y="29170"/>
                </a:cubicBezTo>
                <a:close/>
                <a:moveTo>
                  <a:pt x="58341" y="66675"/>
                </a:moveTo>
                <a:cubicBezTo>
                  <a:pt x="58341" y="62075"/>
                  <a:pt x="62075" y="58341"/>
                  <a:pt x="66675" y="58341"/>
                </a:cubicBezTo>
                <a:cubicBezTo>
                  <a:pt x="71275" y="58341"/>
                  <a:pt x="75009" y="62075"/>
                  <a:pt x="75009" y="66675"/>
                </a:cubicBezTo>
                <a:cubicBezTo>
                  <a:pt x="75009" y="71275"/>
                  <a:pt x="71275" y="75009"/>
                  <a:pt x="66675" y="75009"/>
                </a:cubicBezTo>
                <a:cubicBezTo>
                  <a:pt x="62075" y="75009"/>
                  <a:pt x="58341" y="71275"/>
                  <a:pt x="58341" y="66675"/>
                </a:cubicBezTo>
                <a:close/>
              </a:path>
            </a:pathLst>
          </a:custGeom>
          <a:solidFill>
            <a:srgbClr val="4A6FA5"/>
          </a:solidFill>
          <a:ln/>
        </p:spPr>
      </p:sp>
      <p:sp>
        <p:nvSpPr>
          <p:cNvPr id="46" name="Text 44"/>
          <p:cNvSpPr/>
          <p:nvPr/>
        </p:nvSpPr>
        <p:spPr>
          <a:xfrm>
            <a:off x="4637068" y="4876800"/>
            <a:ext cx="1952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Goal: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Validate tool effectiveness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102561" y="1619250"/>
            <a:ext cx="3705225" cy="3600450"/>
          </a:xfrm>
          <a:custGeom>
            <a:avLst/>
            <a:gdLst/>
            <a:ahLst/>
            <a:cxnLst/>
            <a:rect l="l" t="t" r="r" b="b"/>
            <a:pathLst>
              <a:path w="3705225" h="36004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524264"/>
                </a:lnTo>
                <a:cubicBezTo>
                  <a:pt x="3705225" y="3566341"/>
                  <a:pt x="3671116" y="3600450"/>
                  <a:pt x="3629039" y="3600450"/>
                </a:cubicBezTo>
                <a:lnTo>
                  <a:pt x="76186" y="3600450"/>
                </a:lnTo>
                <a:cubicBezTo>
                  <a:pt x="34109" y="3600450"/>
                  <a:pt x="0" y="3566341"/>
                  <a:pt x="0" y="352426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48" name="Shape 46"/>
          <p:cNvSpPr/>
          <p:nvPr/>
        </p:nvSpPr>
        <p:spPr>
          <a:xfrm>
            <a:off x="8102561" y="16192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49" name="Shape 47"/>
          <p:cNvSpPr/>
          <p:nvPr/>
        </p:nvSpPr>
        <p:spPr>
          <a:xfrm>
            <a:off x="8102561" y="1638300"/>
            <a:ext cx="3705225" cy="1143000"/>
          </a:xfrm>
          <a:custGeom>
            <a:avLst/>
            <a:gdLst/>
            <a:ahLst/>
            <a:cxnLst/>
            <a:rect l="l" t="t" r="r" b="b"/>
            <a:pathLst>
              <a:path w="3705225" h="1143000">
                <a:moveTo>
                  <a:pt x="0" y="0"/>
                </a:moveTo>
                <a:lnTo>
                  <a:pt x="3705225" y="0"/>
                </a:lnTo>
                <a:lnTo>
                  <a:pt x="3705225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50" name="Shape 48"/>
          <p:cNvSpPr/>
          <p:nvPr/>
        </p:nvSpPr>
        <p:spPr>
          <a:xfrm>
            <a:off x="8254961" y="1790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8416111" y="1866900"/>
            <a:ext cx="24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0558760" y="1790700"/>
            <a:ext cx="109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Duration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0530185" y="1981200"/>
            <a:ext cx="1123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Weeks 11-15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254961" y="2324100"/>
            <a:ext cx="3514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Integration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254961" y="29717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</p:sp>
      <p:sp>
        <p:nvSpPr>
          <p:cNvPr id="56" name="Shape 54"/>
          <p:cNvSpPr/>
          <p:nvPr/>
        </p:nvSpPr>
        <p:spPr>
          <a:xfrm>
            <a:off x="8359736" y="3057465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0" y="16669"/>
                </a:moveTo>
                <a:cubicBezTo>
                  <a:pt x="0" y="7475"/>
                  <a:pt x="7475" y="0"/>
                  <a:pt x="16669" y="0"/>
                </a:cubicBezTo>
                <a:lnTo>
                  <a:pt x="55606" y="0"/>
                </a:lnTo>
                <a:cubicBezTo>
                  <a:pt x="60034" y="0"/>
                  <a:pt x="64279" y="1745"/>
                  <a:pt x="67404" y="4870"/>
                </a:cubicBezTo>
                <a:lnTo>
                  <a:pt x="95142" y="32634"/>
                </a:lnTo>
                <a:cubicBezTo>
                  <a:pt x="98267" y="35760"/>
                  <a:pt x="100013" y="40005"/>
                  <a:pt x="100013" y="44433"/>
                </a:cubicBezTo>
                <a:lnTo>
                  <a:pt x="100013" y="116681"/>
                </a:lnTo>
                <a:cubicBezTo>
                  <a:pt x="100013" y="125875"/>
                  <a:pt x="92538" y="133350"/>
                  <a:pt x="83344" y="133350"/>
                </a:cubicBezTo>
                <a:lnTo>
                  <a:pt x="16669" y="133350"/>
                </a:lnTo>
                <a:cubicBezTo>
                  <a:pt x="7475" y="133350"/>
                  <a:pt x="0" y="125875"/>
                  <a:pt x="0" y="116681"/>
                </a:cubicBezTo>
                <a:lnTo>
                  <a:pt x="0" y="16669"/>
                </a:lnTo>
                <a:close/>
                <a:moveTo>
                  <a:pt x="54173" y="15236"/>
                </a:moveTo>
                <a:lnTo>
                  <a:pt x="54173" y="39588"/>
                </a:lnTo>
                <a:cubicBezTo>
                  <a:pt x="54173" y="43052"/>
                  <a:pt x="56960" y="45839"/>
                  <a:pt x="60424" y="45839"/>
                </a:cubicBezTo>
                <a:lnTo>
                  <a:pt x="84776" y="45839"/>
                </a:lnTo>
                <a:lnTo>
                  <a:pt x="54173" y="15236"/>
                </a:lnTo>
                <a:close/>
                <a:moveTo>
                  <a:pt x="31254" y="66675"/>
                </a:moveTo>
                <a:cubicBezTo>
                  <a:pt x="27790" y="66675"/>
                  <a:pt x="25003" y="69462"/>
                  <a:pt x="25003" y="72926"/>
                </a:cubicBezTo>
                <a:cubicBezTo>
                  <a:pt x="25003" y="76390"/>
                  <a:pt x="27790" y="79177"/>
                  <a:pt x="31254" y="79177"/>
                </a:cubicBezTo>
                <a:lnTo>
                  <a:pt x="68759" y="79177"/>
                </a:lnTo>
                <a:cubicBezTo>
                  <a:pt x="72223" y="79177"/>
                  <a:pt x="75009" y="76390"/>
                  <a:pt x="75009" y="72926"/>
                </a:cubicBezTo>
                <a:cubicBezTo>
                  <a:pt x="75009" y="69462"/>
                  <a:pt x="72223" y="66675"/>
                  <a:pt x="68759" y="66675"/>
                </a:cubicBezTo>
                <a:lnTo>
                  <a:pt x="31254" y="66675"/>
                </a:lnTo>
                <a:close/>
                <a:moveTo>
                  <a:pt x="31254" y="91678"/>
                </a:moveTo>
                <a:cubicBezTo>
                  <a:pt x="27790" y="91678"/>
                  <a:pt x="25003" y="94465"/>
                  <a:pt x="25003" y="97929"/>
                </a:cubicBezTo>
                <a:cubicBezTo>
                  <a:pt x="25003" y="101393"/>
                  <a:pt x="27790" y="104180"/>
                  <a:pt x="31254" y="104180"/>
                </a:cubicBezTo>
                <a:lnTo>
                  <a:pt x="68759" y="104180"/>
                </a:lnTo>
                <a:cubicBezTo>
                  <a:pt x="72223" y="104180"/>
                  <a:pt x="75009" y="101393"/>
                  <a:pt x="75009" y="97929"/>
                </a:cubicBezTo>
                <a:cubicBezTo>
                  <a:pt x="75009" y="94465"/>
                  <a:pt x="72223" y="91678"/>
                  <a:pt x="68759" y="91678"/>
                </a:cubicBezTo>
                <a:lnTo>
                  <a:pt x="31254" y="91678"/>
                </a:ln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57" name="Text 55"/>
          <p:cNvSpPr/>
          <p:nvPr/>
        </p:nvSpPr>
        <p:spPr>
          <a:xfrm>
            <a:off x="8674061" y="2933640"/>
            <a:ext cx="1914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SOP Documentation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674061" y="3200340"/>
            <a:ext cx="1905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374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Create governance frameworks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254961" y="35432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</p:sp>
      <p:sp>
        <p:nvSpPr>
          <p:cNvPr id="60" name="Shape 58"/>
          <p:cNvSpPr/>
          <p:nvPr/>
        </p:nvSpPr>
        <p:spPr>
          <a:xfrm>
            <a:off x="8326398" y="3628965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33337" y="25003"/>
                </a:moveTo>
                <a:cubicBezTo>
                  <a:pt x="33337" y="15809"/>
                  <a:pt x="40812" y="8334"/>
                  <a:pt x="50006" y="8334"/>
                </a:cubicBezTo>
                <a:lnTo>
                  <a:pt x="141684" y="8334"/>
                </a:lnTo>
                <a:cubicBezTo>
                  <a:pt x="150878" y="8334"/>
                  <a:pt x="158353" y="15809"/>
                  <a:pt x="158353" y="25003"/>
                </a:cubicBezTo>
                <a:lnTo>
                  <a:pt x="158353" y="87511"/>
                </a:lnTo>
                <a:lnTo>
                  <a:pt x="133350" y="87511"/>
                </a:lnTo>
                <a:lnTo>
                  <a:pt x="133350" y="83344"/>
                </a:lnTo>
                <a:cubicBezTo>
                  <a:pt x="133350" y="78734"/>
                  <a:pt x="129626" y="75009"/>
                  <a:pt x="125016" y="75009"/>
                </a:cubicBezTo>
                <a:lnTo>
                  <a:pt x="108347" y="75009"/>
                </a:lnTo>
                <a:cubicBezTo>
                  <a:pt x="103737" y="75009"/>
                  <a:pt x="100013" y="78734"/>
                  <a:pt x="100013" y="83344"/>
                </a:cubicBezTo>
                <a:lnTo>
                  <a:pt x="100013" y="87511"/>
                </a:lnTo>
                <a:lnTo>
                  <a:pt x="66389" y="87511"/>
                </a:lnTo>
                <a:cubicBezTo>
                  <a:pt x="69227" y="82614"/>
                  <a:pt x="70842" y="76911"/>
                  <a:pt x="70842" y="70842"/>
                </a:cubicBezTo>
                <a:cubicBezTo>
                  <a:pt x="70842" y="52428"/>
                  <a:pt x="55918" y="37505"/>
                  <a:pt x="37505" y="37505"/>
                </a:cubicBezTo>
                <a:cubicBezTo>
                  <a:pt x="36098" y="37505"/>
                  <a:pt x="34692" y="37583"/>
                  <a:pt x="33337" y="37765"/>
                </a:cubicBezTo>
                <a:lnTo>
                  <a:pt x="33337" y="25003"/>
                </a:lnTo>
                <a:close/>
                <a:moveTo>
                  <a:pt x="86730" y="116681"/>
                </a:moveTo>
                <a:cubicBezTo>
                  <a:pt x="85401" y="110378"/>
                  <a:pt x="82484" y="104675"/>
                  <a:pt x="78369" y="100013"/>
                </a:cubicBezTo>
                <a:lnTo>
                  <a:pt x="158353" y="100013"/>
                </a:lnTo>
                <a:cubicBezTo>
                  <a:pt x="158353" y="109206"/>
                  <a:pt x="150878" y="116681"/>
                  <a:pt x="141684" y="116681"/>
                </a:cubicBezTo>
                <a:lnTo>
                  <a:pt x="86730" y="116681"/>
                </a:lnTo>
                <a:close/>
                <a:moveTo>
                  <a:pt x="16669" y="70842"/>
                </a:moveTo>
                <a:cubicBezTo>
                  <a:pt x="16669" y="59343"/>
                  <a:pt x="26005" y="50006"/>
                  <a:pt x="37505" y="50006"/>
                </a:cubicBezTo>
                <a:cubicBezTo>
                  <a:pt x="49004" y="50006"/>
                  <a:pt x="58341" y="59343"/>
                  <a:pt x="58341" y="70842"/>
                </a:cubicBezTo>
                <a:cubicBezTo>
                  <a:pt x="58341" y="82342"/>
                  <a:pt x="49004" y="91678"/>
                  <a:pt x="37505" y="91678"/>
                </a:cubicBezTo>
                <a:cubicBezTo>
                  <a:pt x="26005" y="91678"/>
                  <a:pt x="16669" y="82342"/>
                  <a:pt x="16669" y="70842"/>
                </a:cubicBezTo>
                <a:close/>
                <a:moveTo>
                  <a:pt x="0" y="125016"/>
                </a:moveTo>
                <a:cubicBezTo>
                  <a:pt x="0" y="111212"/>
                  <a:pt x="11199" y="100013"/>
                  <a:pt x="25003" y="100013"/>
                </a:cubicBezTo>
                <a:lnTo>
                  <a:pt x="50006" y="100013"/>
                </a:lnTo>
                <a:cubicBezTo>
                  <a:pt x="63810" y="100013"/>
                  <a:pt x="75009" y="111212"/>
                  <a:pt x="75009" y="125016"/>
                </a:cubicBezTo>
                <a:cubicBezTo>
                  <a:pt x="75009" y="129626"/>
                  <a:pt x="71285" y="133350"/>
                  <a:pt x="66675" y="133350"/>
                </a:cubicBezTo>
                <a:lnTo>
                  <a:pt x="8334" y="133350"/>
                </a:lnTo>
                <a:cubicBezTo>
                  <a:pt x="3724" y="133350"/>
                  <a:pt x="0" y="129626"/>
                  <a:pt x="0" y="125016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61" name="Text 59"/>
          <p:cNvSpPr/>
          <p:nvPr/>
        </p:nvSpPr>
        <p:spPr>
          <a:xfrm>
            <a:off x="8674061" y="350514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Staff Training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674061" y="3771840"/>
            <a:ext cx="171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374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AI-assisted decision making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102561" y="4724400"/>
            <a:ext cx="3705225" cy="495300"/>
          </a:xfrm>
          <a:custGeom>
            <a:avLst/>
            <a:gdLst/>
            <a:ahLst/>
            <a:cxnLst/>
            <a:rect l="l" t="t" r="r" b="b"/>
            <a:pathLst>
              <a:path w="3705225" h="495300">
                <a:moveTo>
                  <a:pt x="0" y="0"/>
                </a:moveTo>
                <a:lnTo>
                  <a:pt x="3705225" y="0"/>
                </a:lnTo>
                <a:lnTo>
                  <a:pt x="3705225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</p:sp>
      <p:sp>
        <p:nvSpPr>
          <p:cNvPr id="64" name="Shape 62"/>
          <p:cNvSpPr/>
          <p:nvPr/>
        </p:nvSpPr>
        <p:spPr>
          <a:xfrm>
            <a:off x="8274011" y="49053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16681" y="66675"/>
                </a:moveTo>
                <a:cubicBezTo>
                  <a:pt x="116681" y="39076"/>
                  <a:pt x="94274" y="16669"/>
                  <a:pt x="66675" y="16669"/>
                </a:cubicBezTo>
                <a:cubicBezTo>
                  <a:pt x="39076" y="16669"/>
                  <a:pt x="16669" y="39076"/>
                  <a:pt x="16669" y="66675"/>
                </a:cubicBezTo>
                <a:cubicBezTo>
                  <a:pt x="16669" y="94274"/>
                  <a:pt x="39076" y="116681"/>
                  <a:pt x="66675" y="116681"/>
                </a:cubicBezTo>
                <a:cubicBezTo>
                  <a:pt x="94274" y="116681"/>
                  <a:pt x="116681" y="94274"/>
                  <a:pt x="116681" y="66675"/>
                </a:cubicBezTo>
                <a:close/>
                <a:moveTo>
                  <a:pt x="0" y="66675"/>
                </a:moveTo>
                <a:cubicBezTo>
                  <a:pt x="0" y="29876"/>
                  <a:pt x="29876" y="0"/>
                  <a:pt x="66675" y="0"/>
                </a:cubicBezTo>
                <a:cubicBezTo>
                  <a:pt x="103474" y="0"/>
                  <a:pt x="133350" y="29876"/>
                  <a:pt x="133350" y="66675"/>
                </a:cubicBezTo>
                <a:cubicBezTo>
                  <a:pt x="133350" y="103474"/>
                  <a:pt x="103474" y="133350"/>
                  <a:pt x="66675" y="133350"/>
                </a:cubicBezTo>
                <a:cubicBezTo>
                  <a:pt x="29876" y="133350"/>
                  <a:pt x="0" y="103474"/>
                  <a:pt x="0" y="66675"/>
                </a:cubicBezTo>
                <a:close/>
                <a:moveTo>
                  <a:pt x="66675" y="87511"/>
                </a:moveTo>
                <a:cubicBezTo>
                  <a:pt x="78175" y="87511"/>
                  <a:pt x="87511" y="78175"/>
                  <a:pt x="87511" y="66675"/>
                </a:cubicBezTo>
                <a:cubicBezTo>
                  <a:pt x="87511" y="55175"/>
                  <a:pt x="78175" y="45839"/>
                  <a:pt x="66675" y="45839"/>
                </a:cubicBezTo>
                <a:cubicBezTo>
                  <a:pt x="55175" y="45839"/>
                  <a:pt x="45839" y="55175"/>
                  <a:pt x="45839" y="66675"/>
                </a:cubicBezTo>
                <a:cubicBezTo>
                  <a:pt x="45839" y="78175"/>
                  <a:pt x="55175" y="87511"/>
                  <a:pt x="66675" y="87511"/>
                </a:cubicBezTo>
                <a:close/>
                <a:moveTo>
                  <a:pt x="66675" y="29170"/>
                </a:moveTo>
                <a:cubicBezTo>
                  <a:pt x="87374" y="29170"/>
                  <a:pt x="104180" y="45976"/>
                  <a:pt x="104180" y="66675"/>
                </a:cubicBezTo>
                <a:cubicBezTo>
                  <a:pt x="104180" y="87374"/>
                  <a:pt x="87374" y="104180"/>
                  <a:pt x="66675" y="104180"/>
                </a:cubicBezTo>
                <a:cubicBezTo>
                  <a:pt x="45976" y="104180"/>
                  <a:pt x="29170" y="87374"/>
                  <a:pt x="29170" y="66675"/>
                </a:cubicBezTo>
                <a:cubicBezTo>
                  <a:pt x="29170" y="45976"/>
                  <a:pt x="45976" y="29170"/>
                  <a:pt x="66675" y="29170"/>
                </a:cubicBezTo>
                <a:close/>
                <a:moveTo>
                  <a:pt x="58341" y="66675"/>
                </a:moveTo>
                <a:cubicBezTo>
                  <a:pt x="58341" y="62075"/>
                  <a:pt x="62075" y="58341"/>
                  <a:pt x="66675" y="58341"/>
                </a:cubicBezTo>
                <a:cubicBezTo>
                  <a:pt x="71275" y="58341"/>
                  <a:pt x="75009" y="62075"/>
                  <a:pt x="75009" y="66675"/>
                </a:cubicBezTo>
                <a:cubicBezTo>
                  <a:pt x="75009" y="71275"/>
                  <a:pt x="71275" y="75009"/>
                  <a:pt x="66675" y="75009"/>
                </a:cubicBezTo>
                <a:cubicBezTo>
                  <a:pt x="62075" y="75009"/>
                  <a:pt x="58341" y="71275"/>
                  <a:pt x="58341" y="66675"/>
                </a:cubicBezTo>
                <a:close/>
              </a:path>
            </a:pathLst>
          </a:custGeom>
          <a:solidFill>
            <a:srgbClr val="1E3A5F"/>
          </a:solidFill>
          <a:ln/>
        </p:spPr>
      </p:sp>
      <p:sp>
        <p:nvSpPr>
          <p:cNvPr id="65" name="Text 63"/>
          <p:cNvSpPr/>
          <p:nvPr/>
        </p:nvSpPr>
        <p:spPr>
          <a:xfrm>
            <a:off x="8497848" y="4876800"/>
            <a:ext cx="2000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Goal: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2D374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Full organizational adoption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400050" y="5372100"/>
            <a:ext cx="11410950" cy="1104900"/>
          </a:xfrm>
          <a:custGeom>
            <a:avLst/>
            <a:gdLst/>
            <a:ahLst/>
            <a:cxnLst/>
            <a:rect l="l" t="t" r="r" b="b"/>
            <a:pathLst>
              <a:path w="11410950" h="1104900">
                <a:moveTo>
                  <a:pt x="38100" y="0"/>
                </a:moveTo>
                <a:lnTo>
                  <a:pt x="11334745" y="0"/>
                </a:lnTo>
                <a:cubicBezTo>
                  <a:pt x="11376832" y="0"/>
                  <a:pt x="11410950" y="34118"/>
                  <a:pt x="11410950" y="76205"/>
                </a:cubicBezTo>
                <a:lnTo>
                  <a:pt x="11410950" y="1028695"/>
                </a:lnTo>
                <a:cubicBezTo>
                  <a:pt x="11410950" y="1070782"/>
                  <a:pt x="11376832" y="1104900"/>
                  <a:pt x="11334745" y="1104900"/>
                </a:cubicBezTo>
                <a:lnTo>
                  <a:pt x="38100" y="1104900"/>
                </a:lnTo>
                <a:cubicBezTo>
                  <a:pt x="17072" y="1104900"/>
                  <a:pt x="0" y="1087828"/>
                  <a:pt x="0" y="1066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D97706">
                  <a:alpha val="10000"/>
                </a:srgbClr>
              </a:gs>
              <a:gs pos="50000">
                <a:srgbClr val="4A6FA5">
                  <a:alpha val="10000"/>
                </a:srgbClr>
              </a:gs>
              <a:gs pos="100000">
                <a:srgbClr val="1E3A5F">
                  <a:alpha val="10000"/>
                </a:srgbClr>
              </a:gs>
            </a:gsLst>
            <a:lin ang="0" scaled="1"/>
          </a:gradFill>
          <a:ln/>
        </p:spPr>
      </p:sp>
      <p:sp>
        <p:nvSpPr>
          <p:cNvPr id="67" name="Shape 65"/>
          <p:cNvSpPr/>
          <p:nvPr/>
        </p:nvSpPr>
        <p:spPr>
          <a:xfrm>
            <a:off x="400050" y="5372100"/>
            <a:ext cx="38100" cy="1104900"/>
          </a:xfrm>
          <a:custGeom>
            <a:avLst/>
            <a:gdLst/>
            <a:ahLst/>
            <a:cxnLst/>
            <a:rect l="l" t="t" r="r" b="b"/>
            <a:pathLst>
              <a:path w="38100" h="1104900">
                <a:moveTo>
                  <a:pt x="38100" y="0"/>
                </a:moveTo>
                <a:lnTo>
                  <a:pt x="38100" y="0"/>
                </a:lnTo>
                <a:lnTo>
                  <a:pt x="38100" y="1104900"/>
                </a:lnTo>
                <a:lnTo>
                  <a:pt x="38100" y="1104900"/>
                </a:lnTo>
                <a:cubicBezTo>
                  <a:pt x="17072" y="1104900"/>
                  <a:pt x="0" y="1087828"/>
                  <a:pt x="0" y="1066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68" name="Shape 66"/>
          <p:cNvSpPr/>
          <p:nvPr/>
        </p:nvSpPr>
        <p:spPr>
          <a:xfrm>
            <a:off x="631031" y="578167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69" name="Text 67"/>
          <p:cNvSpPr/>
          <p:nvPr/>
        </p:nvSpPr>
        <p:spPr>
          <a:xfrm>
            <a:off x="1052751" y="5524500"/>
            <a:ext cx="10687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Implementation Philosophy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052751" y="5829300"/>
            <a:ext cx="106775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D374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Phased approach minimizes risk while building organizational capability. Each phase includes stakeholder checkpoints and iterative refinement based on real-world feedback.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Logistics Tool Evaluation Framework</dc:title>
  <dc:subject>AI Logistics Tool Evaluation Framework</dc:subject>
  <dc:creator>Kimi</dc:creator>
  <cp:lastModifiedBy>Kimi</cp:lastModifiedBy>
  <cp:revision>1</cp:revision>
  <dcterms:created xsi:type="dcterms:W3CDTF">2026-02-02T03:53:36Z</dcterms:created>
  <dcterms:modified xsi:type="dcterms:W3CDTF">2026-02-02T03:53:36Z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{"Label":"AI Logistics Tool Evaluation Framework","ContentProducer":"001191110108MACG2KBH8F10000","ProduceID":"19c1c545-5892-8500-8000-0000ab6515f8","ReservedCode1":"","ContentPropagator":"001191110108MACG2KBH8F20000","PropagateID":"19c1c545-5892-8500-8000-0000ab6515f8","ReservedCode2":""}</vt:lpwstr>
  </property>
</Properties>
</file>